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930" r:id="rId2"/>
  </p:sldMasterIdLst>
  <p:notesMasterIdLst>
    <p:notesMasterId r:id="rId11"/>
  </p:notesMasterIdLst>
  <p:sldIdLst>
    <p:sldId id="283" r:id="rId3"/>
    <p:sldId id="463" r:id="rId4"/>
    <p:sldId id="466" r:id="rId5"/>
    <p:sldId id="465" r:id="rId6"/>
    <p:sldId id="464" r:id="rId7"/>
    <p:sldId id="287" r:id="rId8"/>
    <p:sldId id="374" r:id="rId9"/>
    <p:sldId id="462" r:id="rId10"/>
  </p:sldIdLst>
  <p:sldSz cx="9144000" cy="5143500" type="screen16x9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0066CC"/>
    <a:srgbClr val="CC0000"/>
    <a:srgbClr val="006699"/>
    <a:srgbClr val="003366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6"/>
    <p:restoredTop sz="94674"/>
  </p:normalViewPr>
  <p:slideViewPr>
    <p:cSldViewPr snapToObjects="1">
      <p:cViewPr>
        <p:scale>
          <a:sx n="87" d="100"/>
          <a:sy n="87" d="100"/>
        </p:scale>
        <p:origin x="-532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F67296-3A0D-4DB8-8A16-1CA79B90C9CC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fld id="{687B91B5-F743-47A2-8132-3B3C4E439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36C634-217D-469C-AC32-6704F8B2C7E2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C3CB2A9-B9F9-48CC-B1AF-1DE0C9222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4F42E2-A6BD-4380-8E77-7A2561DA0FE9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EB0319E-F0BE-4925-BD8C-B6D88E0B35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9E5EB2-3291-4691-9929-DCC5AEFF103E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7A1E12A-9316-487C-BF15-2E8F523D87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428770-B38B-44BC-B726-738B9FD365C2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30F0210-F897-455D-9680-E27F18913F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5FB622-491E-4CCF-9F0B-FA4C3F788B6C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713D8EA-EE9D-493A-99EA-46353A8BA2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0D53B5-59D0-4374-8EF8-18B5A1FCBBB0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8E625FB-9995-4DA4-B26A-85934D2251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A6A9EB-FDF2-4BBA-B29A-D6F0BB526680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9BA5AA1-5A1C-44DB-91B4-8E7DD09E0E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4C4316-7379-4938-A79D-E3C36FFC16C0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8EDFD56-53F4-4A75-91BF-C93AE18780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952B84-8FAB-45C5-B67F-B213279B7F44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FC816FC-65AB-4BEE-8A8D-8994825711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6CC223-C9E3-4122-9BD3-F11B977DCF55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82473ED-BB86-4995-A475-7F77E17172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CD5708-1B79-47CF-9782-AE219EDBE5CD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59755CE-A4C1-47B7-84DA-58FB4E296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8332EC-A844-4D65-B75F-CC9333F195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8143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A591D5-3FED-4CCE-8125-D2D7861F3D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5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1907704" y="4243523"/>
            <a:ext cx="5328592" cy="488467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Яна Алферова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ru-RU" sz="1200" dirty="0"/>
              <a:t>директор департамента по управлению персоналом группы компаний ISS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14339" name="Название 1"/>
          <p:cNvSpPr txBox="1">
            <a:spLocks/>
          </p:cNvSpPr>
          <p:nvPr/>
        </p:nvSpPr>
        <p:spPr bwMode="auto">
          <a:xfrm>
            <a:off x="1691680" y="2067694"/>
            <a:ext cx="5832648" cy="165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3000" b="1" dirty="0">
                <a:solidFill>
                  <a:srgbClr val="000000"/>
                </a:solidFill>
                <a:latin typeface="+mj-lt"/>
              </a:rPr>
              <a:t>Война за таланты: как удерживать своих и переманить чужие</a:t>
            </a:r>
            <a:endParaRPr lang="ru-RU" sz="3000" b="1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FA97010-8F9F-4855-9E42-2378DB327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2020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B60006-17FE-4E39-9766-366D6402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565" y="2413795"/>
            <a:ext cx="1131322" cy="16356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C0A7C86-5945-4C7B-A6CB-0F2A1F8DE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810" y="1584423"/>
            <a:ext cx="2397201" cy="1264543"/>
          </a:xfrm>
          <a:prstGeom prst="rect">
            <a:avLst/>
          </a:prstGeom>
        </p:spPr>
      </p:pic>
      <p:pic>
        <p:nvPicPr>
          <p:cNvPr id="1026" name="Picture 2" descr="Слева направо: маска в тон к пальто, Marine Serre, осень-зима 2020/21; романтический образ с маской, The Blonds, осень-зима 2020/21">
            <a:extLst>
              <a:ext uri="{FF2B5EF4-FFF2-40B4-BE49-F238E27FC236}">
                <a16:creationId xmlns:a16="http://schemas.microsoft.com/office/drawing/2014/main" xmlns="" id="{97C9585C-D694-4FCD-AC8E-2D5530433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7273" y="3036808"/>
            <a:ext cx="3160038" cy="210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D3523C3-9D13-46A9-B74F-7E0C5ADC3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19" y="1598613"/>
            <a:ext cx="2973710" cy="22302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88DF38B-B8AE-448B-8BD7-19A8BB874B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019" y="3833822"/>
            <a:ext cx="1962797" cy="131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513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Альфа-Сити\преза\RIAN_6209954.HR-pic4_zoom-1500x1500-5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1465411"/>
            <a:ext cx="3826909" cy="2153276"/>
          </a:xfrm>
          <a:prstGeom prst="rect">
            <a:avLst/>
          </a:prstGeom>
          <a:noFill/>
        </p:spPr>
      </p:pic>
      <p:pic>
        <p:nvPicPr>
          <p:cNvPr id="1028" name="Picture 4" descr="C:\Альфа-Сити\преза\eventicious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3121" y="1438404"/>
            <a:ext cx="1989235" cy="1106439"/>
          </a:xfrm>
          <a:prstGeom prst="rect">
            <a:avLst/>
          </a:prstGeom>
          <a:noFill/>
        </p:spPr>
      </p:pic>
      <p:pic>
        <p:nvPicPr>
          <p:cNvPr id="1031" name="Picture 7" descr="C:\Альфа-Сити\преза\hand-disinfection-4954840_19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5136" y="3618687"/>
            <a:ext cx="2287220" cy="1524813"/>
          </a:xfrm>
          <a:prstGeom prst="rect">
            <a:avLst/>
          </a:prstGeom>
          <a:noFill/>
        </p:spPr>
      </p:pic>
      <p:pic>
        <p:nvPicPr>
          <p:cNvPr id="1033" name="Picture 9" descr="C:\Альфа-Сити\преза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2168" y="3627265"/>
            <a:ext cx="2883638" cy="1516235"/>
          </a:xfrm>
          <a:prstGeom prst="rect">
            <a:avLst/>
          </a:prstGeom>
          <a:noFill/>
        </p:spPr>
      </p:pic>
      <p:pic>
        <p:nvPicPr>
          <p:cNvPr id="1034" name="Picture 10" descr="C:\Альфа-Сити\преза\unnam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437" y="1465411"/>
            <a:ext cx="2714878" cy="917332"/>
          </a:xfrm>
          <a:prstGeom prst="rect">
            <a:avLst/>
          </a:prstGeom>
          <a:noFill/>
        </p:spPr>
      </p:pic>
      <p:pic>
        <p:nvPicPr>
          <p:cNvPr id="1027" name="Picture 3" descr="C:\Альфа-Сити\преза\disco_bingo_online_feature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3121" y="2499742"/>
            <a:ext cx="1989235" cy="1118945"/>
          </a:xfrm>
          <a:prstGeom prst="rect">
            <a:avLst/>
          </a:prstGeom>
          <a:noFill/>
        </p:spPr>
      </p:pic>
      <p:pic>
        <p:nvPicPr>
          <p:cNvPr id="2" name="Picture 2" descr="C:\Альфа-Сити\преза\AP_20059251262720-pic4_zoom-1500x1500-2334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437" y="2382743"/>
            <a:ext cx="2714878" cy="1567105"/>
          </a:xfrm>
          <a:prstGeom prst="rect">
            <a:avLst/>
          </a:prstGeom>
          <a:noFill/>
        </p:spPr>
      </p:pic>
      <p:pic>
        <p:nvPicPr>
          <p:cNvPr id="1030" name="Picture 6" descr="C:\Альфа-Сити\преза\RIAN_6249779.HR-pic4_zoom-1500x1500-3208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437" y="3627265"/>
            <a:ext cx="2694731" cy="151623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427984" y="156363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36513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1AFDAEB-3549-4A01-A396-5125AF795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600" dirty="0"/>
              <a:t>Принципы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4F4D5BC1-CABA-4B0F-9BDC-C1CE8B773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995686"/>
            <a:ext cx="6400800" cy="2233414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Справедливость</a:t>
            </a:r>
          </a:p>
          <a:p>
            <a:pPr marL="457200" indent="-457200" algn="l"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Автономия</a:t>
            </a:r>
          </a:p>
          <a:p>
            <a:pPr marL="457200" indent="-457200" algn="l"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Предназначение</a:t>
            </a:r>
          </a:p>
          <a:p>
            <a:pPr marL="457200" indent="-457200" algn="l"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Новые задачи</a:t>
            </a:r>
          </a:p>
          <a:p>
            <a:pPr marL="457200" indent="-457200" algn="l"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Вовлеченность в принятие стратегических решений</a:t>
            </a:r>
          </a:p>
          <a:p>
            <a:pPr marL="457200" indent="-457200" algn="l"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Процесс и коммуникация</a:t>
            </a:r>
          </a:p>
          <a:p>
            <a:pPr marL="457200" indent="-457200" algn="l"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Забота о сотрудниках</a:t>
            </a:r>
          </a:p>
          <a:p>
            <a:pPr marL="457200" indent="-457200"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728C0EB-CA8B-439D-BA3D-2E61D594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30" y="2355726"/>
            <a:ext cx="7101062" cy="2143853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1AFDAEB-3549-4A01-A396-5125AF795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1598614"/>
            <a:ext cx="6912768" cy="325064"/>
          </a:xfrm>
        </p:spPr>
        <p:txBody>
          <a:bodyPr/>
          <a:lstStyle/>
          <a:p>
            <a:r>
              <a:rPr lang="ru-RU" sz="1600" dirty="0"/>
              <a:t>Должность – для достижения целей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46171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346075" y="1217613"/>
            <a:ext cx="7713663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kumimoji="0" lang="ru-RU" altLang="ru-RU" sz="2800" b="1" dirty="0"/>
              <a:t>Кто для нас таланты сейчас</a:t>
            </a:r>
          </a:p>
          <a:p>
            <a:pPr eaLnBrk="1" hangingPunct="1">
              <a:spcAft>
                <a:spcPts val="1000"/>
              </a:spcAft>
            </a:pPr>
            <a:r>
              <a:rPr lang="ru-RU" sz="2000" b="1" dirty="0">
                <a:solidFill>
                  <a:srgbClr val="006699"/>
                </a:solidFill>
              </a:rPr>
              <a:t>Компетенции</a:t>
            </a:r>
            <a:r>
              <a:rPr lang="en-US" sz="2000" b="1" dirty="0">
                <a:solidFill>
                  <a:srgbClr val="006699"/>
                </a:solidFill>
              </a:rPr>
              <a:t>:</a:t>
            </a:r>
            <a:endParaRPr lang="ru-RU" sz="2000" dirty="0">
              <a:solidFill>
                <a:srgbClr val="006699"/>
              </a:solidFill>
            </a:endParaRPr>
          </a:p>
          <a:p>
            <a:pPr eaLnBrk="1" hangingPunct="1">
              <a:spcAft>
                <a:spcPts val="1000"/>
              </a:spcAft>
            </a:pPr>
            <a:r>
              <a:rPr lang="ru-RU" sz="2000" b="1" dirty="0">
                <a:solidFill>
                  <a:srgbClr val="990033"/>
                </a:solidFill>
              </a:rPr>
              <a:t>Умение создавать новые ценности</a:t>
            </a:r>
            <a:r>
              <a:rPr lang="en-US" sz="2000" b="1" dirty="0">
                <a:solidFill>
                  <a:srgbClr val="990033"/>
                </a:solidFill>
              </a:rPr>
              <a:t>/ </a:t>
            </a:r>
            <a:r>
              <a:rPr lang="ru-RU" sz="2000" b="1" dirty="0">
                <a:solidFill>
                  <a:srgbClr val="990033"/>
                </a:solidFill>
              </a:rPr>
              <a:t>возможности</a:t>
            </a:r>
            <a:r>
              <a:rPr lang="en-US" sz="2000" b="1" dirty="0">
                <a:solidFill>
                  <a:srgbClr val="990033"/>
                </a:solidFill>
              </a:rPr>
              <a:t>, </a:t>
            </a:r>
            <a:r>
              <a:rPr lang="ru-RU" sz="2000" b="1" dirty="0">
                <a:solidFill>
                  <a:srgbClr val="990033"/>
                </a:solidFill>
              </a:rPr>
              <a:t>мыслить нестандартно</a:t>
            </a:r>
          </a:p>
          <a:p>
            <a:pPr eaLnBrk="1" hangingPunct="1">
              <a:spcAft>
                <a:spcPts val="1000"/>
              </a:spcAft>
            </a:pPr>
            <a:r>
              <a:rPr lang="ru-RU" sz="2000" b="1" dirty="0">
                <a:solidFill>
                  <a:srgbClr val="990033"/>
                </a:solidFill>
              </a:rPr>
              <a:t>Умение решать проблемы в условиях неопределённости</a:t>
            </a:r>
          </a:p>
          <a:p>
            <a:pPr eaLnBrk="1" hangingPunct="1">
              <a:spcAft>
                <a:spcPts val="1000"/>
              </a:spcAft>
            </a:pPr>
            <a:r>
              <a:rPr lang="ru-RU" sz="2000" b="1" dirty="0">
                <a:solidFill>
                  <a:srgbClr val="990033"/>
                </a:solidFill>
              </a:rPr>
              <a:t>Умение брать на себя ответственность</a:t>
            </a:r>
          </a:p>
          <a:p>
            <a:pPr eaLnBrk="1" hangingPunct="1">
              <a:spcAft>
                <a:spcPts val="1000"/>
              </a:spcAft>
            </a:pPr>
            <a:r>
              <a:rPr lang="ru-RU" sz="2000" b="1" dirty="0">
                <a:solidFill>
                  <a:srgbClr val="990033"/>
                </a:solidFill>
              </a:rPr>
              <a:t>Гибкость</a:t>
            </a:r>
          </a:p>
          <a:p>
            <a:pPr eaLnBrk="1" hangingPunct="1">
              <a:spcAft>
                <a:spcPts val="1000"/>
              </a:spcAft>
            </a:pPr>
            <a:r>
              <a:rPr lang="ru-RU" sz="2000" b="1" dirty="0">
                <a:solidFill>
                  <a:srgbClr val="990033"/>
                </a:solidFill>
              </a:rPr>
              <a:t>Нацеленность на постоянное развитие</a:t>
            </a:r>
          </a:p>
          <a:p>
            <a:pPr eaLnBrk="1" hangingPunct="1">
              <a:spcAft>
                <a:spcPts val="1000"/>
              </a:spcAft>
            </a:pPr>
            <a:endParaRPr lang="ru-RU" sz="2000" b="1" dirty="0">
              <a:solidFill>
                <a:srgbClr val="990033"/>
              </a:solidFill>
            </a:endParaRPr>
          </a:p>
          <a:p>
            <a:pPr eaLnBrk="1" hangingPunct="1">
              <a:spcAft>
                <a:spcPts val="1000"/>
              </a:spcAft>
            </a:pPr>
            <a:endParaRPr lang="ru-RU" sz="2000" b="1" dirty="0">
              <a:solidFill>
                <a:srgbClr val="990033"/>
              </a:solidFill>
            </a:endParaRPr>
          </a:p>
          <a:p>
            <a:pPr eaLnBrk="1" hangingPunct="1">
              <a:spcAft>
                <a:spcPts val="1000"/>
              </a:spcAft>
            </a:pPr>
            <a:endParaRPr lang="ru-RU" sz="2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xmlns="" id="{367FCDDD-15F2-EA4D-BE43-DB88E75C6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235075"/>
            <a:ext cx="7713663" cy="13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kumimoji="0" lang="ru-RU" altLang="ru-RU" sz="2800" b="1" dirty="0"/>
              <a:t>Внешние таланты</a:t>
            </a:r>
          </a:p>
          <a:p>
            <a:pPr marL="457200" indent="-457200"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ü"/>
            </a:pPr>
            <a:r>
              <a:rPr lang="ru-RU" sz="2000" dirty="0"/>
              <a:t>Имидж</a:t>
            </a:r>
          </a:p>
          <a:p>
            <a:pPr marL="457200" indent="-457200">
              <a:spcAft>
                <a:spcPts val="600"/>
              </a:spcAft>
              <a:buClr>
                <a:srgbClr val="990033"/>
              </a:buClr>
              <a:buFont typeface="Wingdings" pitchFamily="2" charset="2"/>
              <a:buChar char="ü"/>
            </a:pPr>
            <a:r>
              <a:rPr lang="ru-RU" sz="2000" dirty="0"/>
              <a:t>Игра в долгую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87EFFD0-398C-4375-9C26-45130318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635646"/>
            <a:ext cx="4876800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E735504-C2B2-4472-BFE2-F45356F7D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27734"/>
            <a:ext cx="8450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spcAft>
                <a:spcPts val="1800"/>
              </a:spcAft>
              <a:buClr>
                <a:schemeClr val="accent1"/>
              </a:buClr>
            </a:pPr>
            <a:r>
              <a:rPr lang="ru-RU" altLang="en-US" sz="32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4076565515"/>
      </p:ext>
    </p:extLst>
  </p:cSld>
  <p:clrMapOvr>
    <a:masterClrMapping/>
  </p:clrMapOvr>
</p:sld>
</file>

<file path=ppt/theme/theme1.xml><?xml version="1.0" encoding="utf-8"?>
<a:theme xmlns:a="http://schemas.openxmlformats.org/drawingml/2006/main" name="shfd_videolessons_23 01 18">
  <a:themeElements>
    <a:clrScheme name="Пользовательские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shfd_videolessons_23 01 18.thmx</Template>
  <TotalTime>6670</TotalTime>
  <Words>87</Words>
  <Application>Microsoft Office PowerPoint</Application>
  <PresentationFormat>Экран (16:9)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shfd_videolessons_23 01 18</vt:lpstr>
      <vt:lpstr>Специальное оформление</vt:lpstr>
      <vt:lpstr>Слайд 1</vt:lpstr>
      <vt:lpstr>2020</vt:lpstr>
      <vt:lpstr>Слайд 3</vt:lpstr>
      <vt:lpstr>Принципы</vt:lpstr>
      <vt:lpstr>Должность – для достижения целей организации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Эксклюзив от ФНС:  как заполнять счета-фактуры  и регистры учета после 1 октября</dc:title>
  <dc:creator>User</dc:creator>
  <cp:lastModifiedBy>Goddess</cp:lastModifiedBy>
  <cp:revision>241</cp:revision>
  <dcterms:created xsi:type="dcterms:W3CDTF">2018-01-12T10:39:47Z</dcterms:created>
  <dcterms:modified xsi:type="dcterms:W3CDTF">2020-12-09T23:11:49Z</dcterms:modified>
</cp:coreProperties>
</file>