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930" r:id="rId2"/>
  </p:sldMasterIdLst>
  <p:notesMasterIdLst>
    <p:notesMasterId r:id="rId14"/>
  </p:notesMasterIdLst>
  <p:sldIdLst>
    <p:sldId id="283" r:id="rId3"/>
    <p:sldId id="463" r:id="rId4"/>
    <p:sldId id="287" r:id="rId5"/>
    <p:sldId id="464" r:id="rId6"/>
    <p:sldId id="465" r:id="rId7"/>
    <p:sldId id="466" r:id="rId8"/>
    <p:sldId id="468" r:id="rId9"/>
    <p:sldId id="467" r:id="rId10"/>
    <p:sldId id="470" r:id="rId11"/>
    <p:sldId id="469" r:id="rId12"/>
    <p:sldId id="462" r:id="rId13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66CC"/>
    <a:srgbClr val="CC0000"/>
    <a:srgbClr val="006699"/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4674"/>
  </p:normalViewPr>
  <p:slideViewPr>
    <p:cSldViewPr snapToObjects="1">
      <p:cViewPr varScale="1">
        <p:scale>
          <a:sx n="144" d="100"/>
          <a:sy n="144" d="100"/>
        </p:scale>
        <p:origin x="54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F67296-3A0D-4DB8-8A16-1CA79B90C9CC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687B91B5-F743-47A2-8132-3B3C4E439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CD5708-1B79-47CF-9782-AE219EDBE5CD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59755CE-A4C1-47B7-84DA-58FB4E2963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36C634-217D-469C-AC32-6704F8B2C7E2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3CB2A9-B9F9-48CC-B1AF-1DE0C9222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F42E2-A6BD-4380-8E77-7A2561DA0FE9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EB0319E-F0BE-4925-BD8C-B6D88E0B3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9E5EB2-3291-4691-9929-DCC5AEFF103E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A1E12A-9316-487C-BF15-2E8F523D87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428770-B38B-44BC-B726-738B9FD365C2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0F0210-F897-455D-9680-E27F18913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5FB622-491E-4CCF-9F0B-FA4C3F788B6C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713D8EA-EE9D-493A-99EA-46353A8BA2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title. Arial~32pt Bold.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3063" y="744617"/>
            <a:ext cx="8447087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Sub heading text. Arial 24~pt Bold.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4879776"/>
            <a:ext cx="66578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45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 lang="en-GB" smtClean="0"/>
              <a:pPr/>
              <a:t>10/12/2020</a:t>
            </a:fld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4879776"/>
            <a:ext cx="457577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685800" rtl="0" eaLnBrk="1" latinLnBrk="0" hangingPunct="1">
              <a:defRPr lang="en-GB" sz="45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lang="en-GB" dirty="0"/>
              <a:t>Version: [###] Classification: Internal  Owner: [Insert name] 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6" y="4885615"/>
            <a:ext cx="49126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45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0D53B5-59D0-4374-8EF8-18B5A1FCBBB0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E625FB-9995-4DA4-B26A-85934D225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A6A9EB-FDF2-4BBA-B29A-D6F0BB526680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9BA5AA1-5A1C-44DB-91B4-8E7DD09E0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4C4316-7379-4938-A79D-E3C36FFC16C0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EDFD56-53F4-4A75-91BF-C93AE1878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952B84-8FAB-45C5-B67F-B213279B7F44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C816FC-65AB-4BEE-8A8D-899482571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CC223-C9E3-4122-9BD3-F11B977DCF55}" type="datetimeFigureOut">
              <a:rPr lang="ru-RU" altLang="ru-RU"/>
              <a:pPr>
                <a:defRPr/>
              </a:pPr>
              <a:t>10.12.2020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2473ED-BB86-4995-A475-7F77E1717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332EC-A844-4D65-B75F-CC9333F195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814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7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A591D5-3FED-4CCE-8125-D2D7861F3D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5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1907704" y="3962549"/>
            <a:ext cx="5328592" cy="769441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Руслан Ларин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Директор по персоналу и корпоративному управлению компании 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RICOH 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в России и СНГ</a:t>
            </a:r>
            <a:endParaRPr kumimoji="0" lang="ru-RU" altLang="ru-RU" sz="1200" dirty="0">
              <a:latin typeface="+mn-lt"/>
            </a:endParaRPr>
          </a:p>
        </p:txBody>
      </p:sp>
      <p:sp>
        <p:nvSpPr>
          <p:cNvPr id="14339" name="Название 1"/>
          <p:cNvSpPr txBox="1">
            <a:spLocks/>
          </p:cNvSpPr>
          <p:nvPr/>
        </p:nvSpPr>
        <p:spPr bwMode="auto">
          <a:xfrm>
            <a:off x="1691680" y="2067694"/>
            <a:ext cx="5832648" cy="165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Как сохранить команду на </a:t>
            </a:r>
            <a:r>
              <a:rPr lang="ru-RU" sz="3000" b="1" dirty="0" err="1">
                <a:solidFill>
                  <a:srgbClr val="000000"/>
                </a:solidFill>
                <a:latin typeface="+mj-lt"/>
              </a:rPr>
              <a:t>удаленке</a:t>
            </a:r>
            <a:endParaRPr kumimoji="0" lang="ru-RU" altLang="ru-RU" sz="3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9" descr="ricoh_lock_up_rgb_positive-03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47" y="3166028"/>
            <a:ext cx="2068314" cy="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3568"/>
            <a:ext cx="7308304" cy="410124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1923678"/>
            <a:ext cx="216024" cy="19442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0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735504-C2B2-4472-BFE2-F45356F7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27734"/>
            <a:ext cx="8450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spcAft>
                <a:spcPts val="1800"/>
              </a:spcAft>
              <a:buClr>
                <a:schemeClr val="accent1"/>
              </a:buClr>
            </a:pPr>
            <a:r>
              <a:rPr lang="ru-RU" altLang="en-US" sz="32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656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EA90C2-81FE-43CE-8F5F-FCAD979AC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05212"/>
              </p:ext>
            </p:extLst>
          </p:nvPr>
        </p:nvGraphicFramePr>
        <p:xfrm>
          <a:off x="179512" y="627534"/>
          <a:ext cx="8712967" cy="4336961"/>
        </p:xfrm>
        <a:graphic>
          <a:graphicData uri="http://schemas.openxmlformats.org/drawingml/2006/table">
            <a:tbl>
              <a:tblPr/>
              <a:tblGrid>
                <a:gridCol w="179854">
                  <a:extLst>
                    <a:ext uri="{9D8B030D-6E8A-4147-A177-3AD203B41FA5}">
                      <a16:colId xmlns:a16="http://schemas.microsoft.com/office/drawing/2014/main" val="1812215344"/>
                    </a:ext>
                  </a:extLst>
                </a:gridCol>
                <a:gridCol w="974887">
                  <a:extLst>
                    <a:ext uri="{9D8B030D-6E8A-4147-A177-3AD203B41FA5}">
                      <a16:colId xmlns:a16="http://schemas.microsoft.com/office/drawing/2014/main" val="1800264910"/>
                    </a:ext>
                  </a:extLst>
                </a:gridCol>
                <a:gridCol w="923792">
                  <a:extLst>
                    <a:ext uri="{9D8B030D-6E8A-4147-A177-3AD203B41FA5}">
                      <a16:colId xmlns:a16="http://schemas.microsoft.com/office/drawing/2014/main" val="1366465892"/>
                    </a:ext>
                  </a:extLst>
                </a:gridCol>
                <a:gridCol w="769827">
                  <a:extLst>
                    <a:ext uri="{9D8B030D-6E8A-4147-A177-3AD203B41FA5}">
                      <a16:colId xmlns:a16="http://schemas.microsoft.com/office/drawing/2014/main" val="3702428283"/>
                    </a:ext>
                  </a:extLst>
                </a:gridCol>
                <a:gridCol w="923792">
                  <a:extLst>
                    <a:ext uri="{9D8B030D-6E8A-4147-A177-3AD203B41FA5}">
                      <a16:colId xmlns:a16="http://schemas.microsoft.com/office/drawing/2014/main" val="3769069650"/>
                    </a:ext>
                  </a:extLst>
                </a:gridCol>
                <a:gridCol w="923792">
                  <a:extLst>
                    <a:ext uri="{9D8B030D-6E8A-4147-A177-3AD203B41FA5}">
                      <a16:colId xmlns:a16="http://schemas.microsoft.com/office/drawing/2014/main" val="3399977880"/>
                    </a:ext>
                  </a:extLst>
                </a:gridCol>
                <a:gridCol w="1000775">
                  <a:extLst>
                    <a:ext uri="{9D8B030D-6E8A-4147-A177-3AD203B41FA5}">
                      <a16:colId xmlns:a16="http://schemas.microsoft.com/office/drawing/2014/main" val="1342212299"/>
                    </a:ext>
                  </a:extLst>
                </a:gridCol>
                <a:gridCol w="1000775">
                  <a:extLst>
                    <a:ext uri="{9D8B030D-6E8A-4147-A177-3AD203B41FA5}">
                      <a16:colId xmlns:a16="http://schemas.microsoft.com/office/drawing/2014/main" val="2926030356"/>
                    </a:ext>
                  </a:extLst>
                </a:gridCol>
                <a:gridCol w="1167769">
                  <a:extLst>
                    <a:ext uri="{9D8B030D-6E8A-4147-A177-3AD203B41FA5}">
                      <a16:colId xmlns:a16="http://schemas.microsoft.com/office/drawing/2014/main" val="3707802901"/>
                    </a:ext>
                  </a:extLst>
                </a:gridCol>
                <a:gridCol w="847704">
                  <a:extLst>
                    <a:ext uri="{9D8B030D-6E8A-4147-A177-3AD203B41FA5}">
                      <a16:colId xmlns:a16="http://schemas.microsoft.com/office/drawing/2014/main" val="757585941"/>
                    </a:ext>
                  </a:extLst>
                </a:gridCol>
              </a:tblGrid>
              <a:tr h="6384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Variables</a:t>
                      </a:r>
                    </a:p>
                  </a:txBody>
                  <a:tcPr marL="4887" marR="4887" marT="48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Мой работодатель сообщил четкий план действий в ответ на COVID-19.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 уверен в финансовом будущем своей компании.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 чувствую себя хорошо подготовленным к выполнению своей работы.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Существует открытая коммуникация на всех уровнях моей компании.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Мой непосредственный начальник постоянно информирует меня о том, что происходит в моей компании.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Моя компания заботится о моем общем благополучии.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 меня есть уверенность в том, что руководство компании успешно справится с возникающими проблемами.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Моя компания очень заботится о моей личной безопасности.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370455"/>
                  </a:ext>
                </a:extLst>
              </a:tr>
              <a:tr h="10506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EMEA</a:t>
                      </a:r>
                      <a:endParaRPr lang="en-ZA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32821"/>
                  </a:ext>
                </a:extLst>
              </a:tr>
              <a:tr h="105066">
                <a:tc rowSpan="27">
                  <a:txBody>
                    <a:bodyPr/>
                    <a:lstStyle/>
                    <a:p>
                      <a:pPr algn="ctr" fontAlgn="t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 Entity</a:t>
                      </a:r>
                    </a:p>
                  </a:txBody>
                  <a:tcPr marL="4887" marR="4887" marT="488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20734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0590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05207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20806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45070"/>
                  </a:ext>
                </a:extLst>
              </a:tr>
              <a:tr h="2572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48325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74301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7610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47905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62329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54051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88092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33443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71328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93845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3818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03110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53382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89615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70660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Ricoh Russia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4,72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69867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453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96714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3,62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7458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2,98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73413"/>
                  </a:ext>
                </a:extLst>
              </a:tr>
              <a:tr h="12863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6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45197"/>
                  </a:ext>
                </a:extLst>
              </a:tr>
              <a:tr h="105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ZA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4,13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4,60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2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C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4887" marR="4887" marT="48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5302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A17E763-3C19-4E53-A6B5-EBCC520B1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97" y="4957985"/>
            <a:ext cx="6921805" cy="20355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2735" y="4011910"/>
            <a:ext cx="8998527" cy="216024"/>
          </a:xfrm>
          <a:prstGeom prst="roundRect">
            <a:avLst/>
          </a:prstGeom>
          <a:noFill/>
          <a:ln w="38100">
            <a:solidFill>
              <a:srgbClr val="F51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691680" y="2355726"/>
            <a:ext cx="5594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000"/>
              </a:spcAft>
            </a:pPr>
            <a:r>
              <a:rPr kumimoji="0" lang="ru-RU" altLang="ru-RU" sz="4000" b="1" dirty="0" smtClean="0"/>
              <a:t>Что же мы делали?</a:t>
            </a:r>
            <a:endParaRPr kumimoji="0" lang="ru-RU" alt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34851"/>
            <a:ext cx="504056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6699"/>
                </a:solidFill>
              </a:rPr>
              <a:t>Мы были готовы к пандемии, даже не зная, что это такое </a:t>
            </a:r>
            <a:r>
              <a:rPr lang="en-US" sz="2000" b="1" dirty="0" smtClean="0">
                <a:solidFill>
                  <a:srgbClr val="006699"/>
                </a:solidFill>
                <a:sym typeface="Wingdings" panose="05000000000000000000" pitchFamily="2" charset="2"/>
              </a:rPr>
              <a:t>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90033"/>
                </a:solidFill>
                <a:sym typeface="Wingdings" panose="05000000000000000000" pitchFamily="2" charset="2"/>
              </a:rPr>
              <a:t>План действий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90033"/>
                </a:solidFill>
                <a:sym typeface="Wingdings" panose="05000000000000000000" pitchFamily="2" charset="2"/>
              </a:rPr>
              <a:t>ИТ-оборудование (набор для </a:t>
            </a:r>
            <a:r>
              <a:rPr lang="ru-RU" sz="2000" b="1" dirty="0" err="1">
                <a:solidFill>
                  <a:srgbClr val="990033"/>
                </a:solidFill>
                <a:sym typeface="Wingdings" panose="05000000000000000000" pitchFamily="2" charset="2"/>
              </a:rPr>
              <a:t>удалёнки</a:t>
            </a:r>
            <a:r>
              <a:rPr lang="ru-RU" sz="2000" b="1" dirty="0">
                <a:solidFill>
                  <a:srgbClr val="990033"/>
                </a:solidFill>
                <a:sym typeface="Wingdings" panose="05000000000000000000" pitchFamily="2" charset="2"/>
              </a:rPr>
              <a:t>)</a:t>
            </a:r>
            <a:endParaRPr lang="en-US" sz="2000" b="1" dirty="0">
              <a:solidFill>
                <a:srgbClr val="990033"/>
              </a:solidFill>
              <a:sym typeface="Wingdings" panose="05000000000000000000" pitchFamily="2" charset="2"/>
            </a:endParaRPr>
          </a:p>
          <a:p>
            <a:endParaRPr lang="ru-RU" sz="2000" b="1" dirty="0">
              <a:solidFill>
                <a:srgbClr val="006699"/>
              </a:solidFill>
            </a:endParaRPr>
          </a:p>
        </p:txBody>
      </p:sp>
      <p:pic>
        <p:nvPicPr>
          <p:cNvPr id="3" name="Picture 8" descr="https://communitydoor.org.au/sites/default/files/resize/remote/4b315c6527b83c36607d9be46f6feaf0-504x2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7654"/>
            <a:ext cx="3152072" cy="23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8566"/>
            <a:ext cx="4968552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000" b="1" dirty="0">
                <a:solidFill>
                  <a:srgbClr val="006699"/>
                </a:solidFill>
              </a:rPr>
              <a:t>Правильное количество и качество коммуникации: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990033"/>
                </a:solidFill>
              </a:rPr>
              <a:t>Еженедельный общекорпоративный </a:t>
            </a:r>
            <a:r>
              <a:rPr lang="en-US" altLang="ru-RU" sz="2000" b="1" dirty="0">
                <a:solidFill>
                  <a:srgbClr val="990033"/>
                </a:solidFill>
              </a:rPr>
              <a:t>ZOOM c </a:t>
            </a:r>
            <a:r>
              <a:rPr lang="ru-RU" altLang="ru-RU" sz="2000" b="1" dirty="0">
                <a:solidFill>
                  <a:srgbClr val="990033"/>
                </a:solidFill>
              </a:rPr>
              <a:t>руководством компании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990033"/>
                </a:solidFill>
              </a:rPr>
              <a:t>Рассылка с новостями и </a:t>
            </a:r>
            <a:r>
              <a:rPr lang="ru-RU" altLang="ru-RU" sz="2000" b="1" dirty="0" smtClean="0">
                <a:solidFill>
                  <a:srgbClr val="990033"/>
                </a:solidFill>
              </a:rPr>
              <a:t>рекомендациями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990033"/>
                </a:solidFill>
              </a:rPr>
              <a:t>«Поделись позитивной новостью»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990033"/>
                </a:solidFill>
              </a:rPr>
              <a:t>Неформальный чат</a:t>
            </a:r>
            <a:endParaRPr lang="ru-RU" altLang="ru-RU" sz="2000" b="1" dirty="0">
              <a:solidFill>
                <a:srgbClr val="9900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41"/>
          <a:stretch/>
        </p:blipFill>
        <p:spPr>
          <a:xfrm>
            <a:off x="5822079" y="1131590"/>
            <a:ext cx="1622850" cy="914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21" b="1404"/>
          <a:stretch/>
        </p:blipFill>
        <p:spPr>
          <a:xfrm>
            <a:off x="5822079" y="1999011"/>
            <a:ext cx="1581904" cy="883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136" y="2008081"/>
            <a:ext cx="1553760" cy="886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822"/>
          <a:stretch/>
        </p:blipFill>
        <p:spPr>
          <a:xfrm>
            <a:off x="5822079" y="3774263"/>
            <a:ext cx="1704902" cy="951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r="49962"/>
          <a:stretch/>
        </p:blipFill>
        <p:spPr>
          <a:xfrm>
            <a:off x="5819485" y="2882319"/>
            <a:ext cx="1584498" cy="890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r="592"/>
          <a:stretch/>
        </p:blipFill>
        <p:spPr>
          <a:xfrm>
            <a:off x="7397822" y="2894861"/>
            <a:ext cx="1563156" cy="885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5539" t="1147" r="932"/>
          <a:stretch/>
        </p:blipFill>
        <p:spPr>
          <a:xfrm>
            <a:off x="7397822" y="3773189"/>
            <a:ext cx="1575477" cy="936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t="390"/>
          <a:stretch/>
        </p:blipFill>
        <p:spPr>
          <a:xfrm>
            <a:off x="7397822" y="1123690"/>
            <a:ext cx="1553758" cy="8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8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7654"/>
            <a:ext cx="468052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6699"/>
                </a:solidFill>
              </a:rPr>
              <a:t>Оперативное обучение всех руководителей управлению на «</a:t>
            </a:r>
            <a:r>
              <a:rPr lang="ru-RU" altLang="ru-RU" sz="2000" b="1" dirty="0" err="1" smtClean="0">
                <a:solidFill>
                  <a:srgbClr val="006699"/>
                </a:solidFill>
              </a:rPr>
              <a:t>удалёнке</a:t>
            </a:r>
            <a:r>
              <a:rPr lang="ru-RU" altLang="ru-RU" sz="2000" b="1" dirty="0" smtClean="0">
                <a:solidFill>
                  <a:srgbClr val="006699"/>
                </a:solidFill>
              </a:rPr>
              <a:t>»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990033"/>
                </a:solidFill>
              </a:rPr>
              <a:t>Тренинг для руководителей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990033"/>
                </a:solidFill>
              </a:rPr>
              <a:t>Готовый </a:t>
            </a:r>
            <a:r>
              <a:rPr lang="ru-RU" altLang="ru-RU" sz="2000" b="1" dirty="0" smtClean="0">
                <a:solidFill>
                  <a:srgbClr val="990033"/>
                </a:solidFill>
              </a:rPr>
              <a:t>«набор» </a:t>
            </a:r>
            <a:r>
              <a:rPr lang="ru-RU" altLang="ru-RU" sz="2000" b="1" dirty="0">
                <a:solidFill>
                  <a:srgbClr val="990033"/>
                </a:solidFill>
              </a:rPr>
              <a:t>всех инструментов для </a:t>
            </a:r>
            <a:r>
              <a:rPr lang="ru-RU" altLang="ru-RU" sz="2000" b="1" dirty="0" err="1">
                <a:solidFill>
                  <a:srgbClr val="990033"/>
                </a:solidFill>
              </a:rPr>
              <a:t>удалёнки</a:t>
            </a:r>
            <a:endParaRPr lang="ru-RU" altLang="ru-RU" sz="2000" b="1" dirty="0">
              <a:solidFill>
                <a:srgbClr val="9900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8643">
            <a:off x="5220158" y="2067265"/>
            <a:ext cx="3585803" cy="2015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0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019" y="1932983"/>
            <a:ext cx="468052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6699"/>
                </a:solidFill>
              </a:rPr>
              <a:t>Активное вовлечение сотрудников в бизнес</a:t>
            </a: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990033"/>
                </a:solidFill>
              </a:rPr>
              <a:t>Привлечение сотрудников </a:t>
            </a:r>
            <a:r>
              <a:rPr lang="ru-RU" altLang="ru-RU" sz="2000" b="1" dirty="0" err="1" smtClean="0">
                <a:solidFill>
                  <a:srgbClr val="990033"/>
                </a:solidFill>
              </a:rPr>
              <a:t>бэк</a:t>
            </a:r>
            <a:r>
              <a:rPr lang="ru-RU" altLang="ru-RU" sz="2000" b="1" dirty="0" smtClean="0">
                <a:solidFill>
                  <a:srgbClr val="990033"/>
                </a:solidFill>
              </a:rPr>
              <a:t>-офиса в бизнес-проекты</a:t>
            </a:r>
            <a:endParaRPr lang="ru-RU" altLang="ru-RU" sz="2000" b="1" dirty="0">
              <a:solidFill>
                <a:srgbClr val="990033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15566"/>
            <a:ext cx="4056362" cy="40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2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13" y="3003798"/>
            <a:ext cx="6648370" cy="1551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70765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6699"/>
                </a:solidFill>
              </a:rPr>
              <a:t>Совместная гимнастика для сотрудников </a:t>
            </a:r>
            <a:r>
              <a:rPr lang="en-US" altLang="ru-RU" sz="2000" b="1" dirty="0" smtClean="0">
                <a:solidFill>
                  <a:srgbClr val="006699"/>
                </a:solidFill>
              </a:rPr>
              <a:t>RICOH </a:t>
            </a:r>
            <a:r>
              <a:rPr lang="ru-RU" altLang="ru-RU" sz="2000" b="1" dirty="0" smtClean="0">
                <a:solidFill>
                  <a:srgbClr val="006699"/>
                </a:solidFill>
              </a:rPr>
              <a:t>и их семей </a:t>
            </a:r>
            <a:r>
              <a:rPr lang="ru-RU" altLang="ru-RU" sz="2000" b="1" dirty="0" smtClean="0">
                <a:solidFill>
                  <a:srgbClr val="006699"/>
                </a:solidFill>
                <a:sym typeface="Wingdings" panose="05000000000000000000" pitchFamily="2" charset="2"/>
              </a:rPr>
              <a:t></a:t>
            </a:r>
            <a:endParaRPr lang="ru-RU" altLang="ru-RU" sz="20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9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16" y="2028292"/>
            <a:ext cx="3059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ru-RU" altLang="ru-RU" sz="2000" b="1" dirty="0" smtClean="0">
                <a:solidFill>
                  <a:srgbClr val="006699"/>
                </a:solidFill>
              </a:rPr>
              <a:t>Готовились к правильному возвращению в офис </a:t>
            </a:r>
            <a:r>
              <a:rPr lang="ru-RU" altLang="ru-RU" sz="2000" b="1" dirty="0" smtClean="0">
                <a:solidFill>
                  <a:srgbClr val="006699"/>
                </a:solidFill>
                <a:sym typeface="Wingdings" panose="05000000000000000000" pitchFamily="2" charset="2"/>
              </a:rPr>
              <a:t></a:t>
            </a:r>
            <a:endParaRPr lang="ru-RU" altLang="ru-RU" sz="2000" b="1" dirty="0">
              <a:solidFill>
                <a:srgbClr val="0066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752">
            <a:off x="3620260" y="1530159"/>
            <a:ext cx="5171178" cy="2901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6229585"/>
      </p:ext>
    </p:extLst>
  </p:cSld>
  <p:clrMapOvr>
    <a:masterClrMapping/>
  </p:clrMapOvr>
</p:sld>
</file>

<file path=ppt/theme/theme1.xml><?xml version="1.0" encoding="utf-8"?>
<a:theme xmlns:a="http://schemas.openxmlformats.org/drawingml/2006/main" name="shfd_videolessons_23 01 18">
  <a:themeElements>
    <a:clrScheme name="Пользовательск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shfd_videolessons_23 01 18.thmx</Template>
  <TotalTime>2990</TotalTime>
  <Words>437</Words>
  <Application>Microsoft Office PowerPoint</Application>
  <PresentationFormat>Экран (16:9)</PresentationFormat>
  <Paragraphs>256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shfd_videolessons_23 01 18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Эксклюзив от ФНС:  как заполнять счета-фактуры  и регистры учета после 1 октября</dc:title>
  <dc:creator>User</dc:creator>
  <cp:lastModifiedBy>Ruslan Larin</cp:lastModifiedBy>
  <cp:revision>218</cp:revision>
  <dcterms:created xsi:type="dcterms:W3CDTF">2018-01-12T10:39:47Z</dcterms:created>
  <dcterms:modified xsi:type="dcterms:W3CDTF">2020-12-10T21:27:21Z</dcterms:modified>
</cp:coreProperties>
</file>