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930" r:id="rId2"/>
  </p:sldMasterIdLst>
  <p:notesMasterIdLst>
    <p:notesMasterId r:id="rId10"/>
  </p:notesMasterIdLst>
  <p:sldIdLst>
    <p:sldId id="283" r:id="rId3"/>
    <p:sldId id="287" r:id="rId4"/>
    <p:sldId id="463" r:id="rId5"/>
    <p:sldId id="466" r:id="rId6"/>
    <p:sldId id="464" r:id="rId7"/>
    <p:sldId id="465" r:id="rId8"/>
    <p:sldId id="462" r:id="rId9"/>
  </p:sldIdLst>
  <p:sldSz cx="9144000" cy="5143500" type="screen16x9"/>
  <p:notesSz cx="6858000" cy="9144000"/>
  <p:defaultTextStyle>
    <a:defPPr>
      <a:defRPr lang="ru-RU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0066CC"/>
    <a:srgbClr val="CC0000"/>
    <a:srgbClr val="006699"/>
    <a:srgbClr val="003366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86"/>
    <p:restoredTop sz="94674"/>
  </p:normalViewPr>
  <p:slideViewPr>
    <p:cSldViewPr snapToObjects="1">
      <p:cViewPr varScale="1">
        <p:scale>
          <a:sx n="61" d="100"/>
          <a:sy n="61" d="100"/>
        </p:scale>
        <p:origin x="90" y="6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4F67296-3A0D-4DB8-8A16-1CA79B90C9CC}" type="datetimeFigureOut">
              <a:rPr lang="ru-RU" altLang="ru-RU"/>
              <a:pPr>
                <a:defRPr/>
              </a:pPr>
              <a:t>10.12.2020</a:t>
            </a:fld>
            <a:endParaRPr lang="ru-RU" alt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687B91B5-F743-47A2-8132-3B3C4E439F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64994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anose="020B0604020202020204" pitchFamily="34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136C634-217D-469C-AC32-6704F8B2C7E2}" type="datetimeFigureOut">
              <a:rPr lang="ru-RU" altLang="ru-RU"/>
              <a:pPr>
                <a:defRPr/>
              </a:pPr>
              <a:t>10.12.2020</a:t>
            </a:fld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C3CB2A9-B9F9-48CC-B1AF-1DE0C9222F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A4F42E2-A6BD-4380-8E77-7A2561DA0FE9}" type="datetimeFigureOut">
              <a:rPr lang="ru-RU" altLang="ru-RU"/>
              <a:pPr>
                <a:defRPr/>
              </a:pPr>
              <a:t>10.12.2020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EB0319E-F0BE-4925-BD8C-B6D88E0B35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C9E5EB2-3291-4691-9929-DCC5AEFF103E}" type="datetimeFigureOut">
              <a:rPr lang="ru-RU" altLang="ru-RU"/>
              <a:pPr>
                <a:defRPr/>
              </a:pPr>
              <a:t>10.12.2020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7A1E12A-9316-487C-BF15-2E8F523D875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0428770-B38B-44BC-B726-738B9FD365C2}" type="datetimeFigureOut">
              <a:rPr lang="ru-RU" altLang="ru-RU"/>
              <a:pPr>
                <a:defRPr/>
              </a:pPr>
              <a:t>10.12.2020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30F0210-F897-455D-9680-E27F18913F0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15FB622-491E-4CCF-9F0B-FA4C3F788B6C}" type="datetimeFigureOut">
              <a:rPr lang="ru-RU" altLang="ru-RU"/>
              <a:pPr>
                <a:defRPr/>
              </a:pPr>
              <a:t>10.12.2020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713D8EA-EE9D-493A-99EA-46353A8BA2F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00D53B5-59D0-4374-8EF8-18B5A1FCBBB0}" type="datetimeFigureOut">
              <a:rPr lang="ru-RU" altLang="ru-RU"/>
              <a:pPr>
                <a:defRPr/>
              </a:pPr>
              <a:t>10.12.2020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8E625FB-9995-4DA4-B26A-85934D2251C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4A6A9EB-FDF2-4BBA-B29A-D6F0BB526680}" type="datetimeFigureOut">
              <a:rPr lang="ru-RU" altLang="ru-RU"/>
              <a:pPr>
                <a:defRPr/>
              </a:pPr>
              <a:t>10.12.2020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9BA5AA1-5A1C-44DB-91B4-8E7DD09E0EF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A4C4316-7379-4938-A79D-E3C36FFC16C0}" type="datetimeFigureOut">
              <a:rPr lang="ru-RU" altLang="ru-RU"/>
              <a:pPr>
                <a:defRPr/>
              </a:pPr>
              <a:t>10.12.2020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8EDFD56-53F4-4A75-91BF-C93AE187809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2952B84-8FAB-45C5-B67F-B213279B7F44}" type="datetimeFigureOut">
              <a:rPr lang="ru-RU" altLang="ru-RU"/>
              <a:pPr>
                <a:defRPr/>
              </a:pPr>
              <a:t>10.12.2020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FC816FC-65AB-4BEE-8A8D-89948257110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26CC223-C9E3-4122-9BD3-F11B977DCF55}" type="datetimeFigureOut">
              <a:rPr lang="ru-RU" altLang="ru-RU"/>
              <a:pPr>
                <a:defRPr/>
              </a:pPr>
              <a:t>10.12.2020</a:t>
            </a:fld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82473ED-BB86-4995-A475-7F77E17172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4CD5708-1B79-47CF-9782-AE219EDBE5CD}" type="datetimeFigureOut">
              <a:rPr lang="ru-RU" altLang="ru-RU"/>
              <a:pPr>
                <a:defRPr/>
              </a:pPr>
              <a:t>10.12.2020</a:t>
            </a:fld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59755CE-A4C1-47B7-84DA-58FB4E2963A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A28332EC-A844-4D65-B75F-CC9333F195F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9144000" cy="81438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55" r:id="rId1"/>
    <p:sldLayoutId id="2147484156" r:id="rId2"/>
    <p:sldLayoutId id="2147484157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Arial" charset="0"/>
          <a:cs typeface="Arial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Arial" charset="0"/>
          <a:cs typeface="Arial" panose="020B0604020202020204" pitchFamily="34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Arial" charset="0"/>
          <a:cs typeface="Arial" panose="020B0604020202020204" pitchFamily="34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Arial" charset="0"/>
          <a:cs typeface="Arial" panose="020B0604020202020204" pitchFamily="34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Arial" charset="0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CBA591D5-3FED-4CCE-8125-D2D7861F3D9C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60" r:id="rId1"/>
    <p:sldLayoutId id="2147484161" r:id="rId2"/>
    <p:sldLayoutId id="2147484162" r:id="rId3"/>
    <p:sldLayoutId id="2147484163" r:id="rId4"/>
    <p:sldLayoutId id="2147484164" r:id="rId5"/>
    <p:sldLayoutId id="2147484165" r:id="rId6"/>
    <p:sldLayoutId id="2147484166" r:id="rId7"/>
    <p:sldLayoutId id="2147484167" r:id="rId8"/>
    <p:sldLayoutId id="2147484168" r:id="rId9"/>
    <p:sldLayoutId id="2147484169" r:id="rId10"/>
    <p:sldLayoutId id="2147484170" r:id="rId11"/>
    <p:sldLayoutId id="2147484159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7"/>
          <p:cNvSpPr txBox="1">
            <a:spLocks noChangeArrowheads="1"/>
          </p:cNvSpPr>
          <p:nvPr/>
        </p:nvSpPr>
        <p:spPr bwMode="auto">
          <a:xfrm>
            <a:off x="1619672" y="3827127"/>
            <a:ext cx="6120680" cy="904863"/>
          </a:xfrm>
          <a:prstGeom prst="rect">
            <a:avLst/>
          </a:prstGeom>
          <a:noFill/>
          <a:ln>
            <a:noFill/>
          </a:ln>
        </p:spPr>
        <p:txBody>
          <a:bodyPr wrap="square" anchor="b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defRPr/>
            </a:pPr>
            <a:r>
              <a:rPr lang="ru-RU" sz="1600" b="1" dirty="0" smtClean="0">
                <a:solidFill>
                  <a:srgbClr val="000000"/>
                </a:solidFill>
                <a:latin typeface="+mj-lt"/>
              </a:rPr>
              <a:t>ЮРИЙ ИВАНОВ</a:t>
            </a:r>
            <a:r>
              <a:rPr lang="en-US" sz="1600" b="1" dirty="0" smtClean="0">
                <a:solidFill>
                  <a:srgbClr val="000000"/>
                </a:solidFill>
                <a:latin typeface="+mj-lt"/>
              </a:rPr>
              <a:t/>
            </a:r>
            <a:br>
              <a:rPr lang="en-US" sz="1600" b="1" dirty="0" smtClean="0">
                <a:solidFill>
                  <a:srgbClr val="000000"/>
                </a:solidFill>
                <a:latin typeface="+mj-lt"/>
              </a:rPr>
            </a:br>
            <a:r>
              <a:rPr lang="ru-RU" sz="1600" dirty="0" smtClean="0">
                <a:solidFill>
                  <a:srgbClr val="000000"/>
                </a:solidFill>
                <a:latin typeface="+mj-lt"/>
              </a:rPr>
              <a:t>советник </a:t>
            </a:r>
            <a:r>
              <a:rPr lang="ru-RU" sz="1600" dirty="0">
                <a:solidFill>
                  <a:srgbClr val="000000"/>
                </a:solidFill>
                <a:latin typeface="+mj-lt"/>
              </a:rPr>
              <a:t>юридической фирмы </a:t>
            </a:r>
            <a:r>
              <a:rPr lang="ru-RU" sz="1600" dirty="0" smtClean="0">
                <a:solidFill>
                  <a:srgbClr val="000000"/>
                </a:solidFill>
                <a:latin typeface="+mj-lt"/>
              </a:rPr>
              <a:t/>
            </a:r>
            <a:br>
              <a:rPr lang="ru-RU" sz="1600" dirty="0" smtClean="0">
                <a:solidFill>
                  <a:srgbClr val="000000"/>
                </a:solidFill>
                <a:latin typeface="+mj-lt"/>
              </a:rPr>
            </a:br>
            <a:r>
              <a:rPr lang="ru-RU" sz="1600" dirty="0" err="1" smtClean="0">
                <a:solidFill>
                  <a:srgbClr val="000000"/>
                </a:solidFill>
                <a:latin typeface="+mj-lt"/>
              </a:rPr>
              <a:t>Bryan</a:t>
            </a:r>
            <a:r>
              <a:rPr lang="ru-RU" sz="16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+mj-lt"/>
              </a:rPr>
              <a:t>Cave</a:t>
            </a:r>
            <a:r>
              <a:rPr lang="ru-RU" sz="1600" dirty="0">
                <a:solidFill>
                  <a:srgbClr val="000000"/>
                </a:solidFill>
                <a:latin typeface="+mj-lt"/>
              </a:rPr>
              <a:t> Leighton Paisner (</a:t>
            </a:r>
            <a:r>
              <a:rPr lang="ru-RU" sz="1600" dirty="0" err="1">
                <a:solidFill>
                  <a:srgbClr val="000000"/>
                </a:solidFill>
                <a:latin typeface="+mj-lt"/>
              </a:rPr>
              <a:t>Russia</a:t>
            </a:r>
            <a:r>
              <a:rPr lang="ru-RU" sz="1600" dirty="0">
                <a:solidFill>
                  <a:srgbClr val="000000"/>
                </a:solidFill>
                <a:latin typeface="+mj-lt"/>
              </a:rPr>
              <a:t>) </a:t>
            </a:r>
            <a:r>
              <a:rPr lang="ru-RU" sz="1600" dirty="0" smtClean="0">
                <a:solidFill>
                  <a:srgbClr val="000000"/>
                </a:solidFill>
                <a:latin typeface="+mj-lt"/>
              </a:rPr>
              <a:t>LLP </a:t>
            </a:r>
            <a:endParaRPr kumimoji="0" lang="ru-RU" altLang="ru-RU" sz="1200" dirty="0">
              <a:latin typeface="+mn-lt"/>
            </a:endParaRPr>
          </a:p>
        </p:txBody>
      </p:sp>
      <p:sp>
        <p:nvSpPr>
          <p:cNvPr id="14339" name="Название 1"/>
          <p:cNvSpPr txBox="1">
            <a:spLocks/>
          </p:cNvSpPr>
          <p:nvPr/>
        </p:nvSpPr>
        <p:spPr bwMode="auto">
          <a:xfrm>
            <a:off x="1691680" y="2067694"/>
            <a:ext cx="5832648" cy="1655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ru-RU" sz="3200" dirty="0"/>
              <a:t>Как HR-службе защитить компанию от штрафов и судебных разбирательств</a:t>
            </a:r>
            <a:endParaRPr kumimoji="0" lang="ru-RU" altLang="ru-RU" sz="3000" b="1" dirty="0">
              <a:solidFill>
                <a:srgbClr val="7030A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3"/>
          <p:cNvSpPr>
            <a:spLocks noChangeArrowheads="1"/>
          </p:cNvSpPr>
          <p:nvPr/>
        </p:nvSpPr>
        <p:spPr bwMode="auto">
          <a:xfrm>
            <a:off x="346075" y="1217613"/>
            <a:ext cx="7713663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Aft>
                <a:spcPts val="1000"/>
              </a:spcAft>
            </a:pPr>
            <a:r>
              <a:rPr kumimoji="0" lang="ru-RU" altLang="ru-RU" sz="2800" b="1" dirty="0" smtClean="0"/>
              <a:t>Откуда риски:</a:t>
            </a:r>
            <a:endParaRPr kumimoji="0" lang="ru-RU" altLang="ru-RU" sz="2800" b="1" dirty="0"/>
          </a:p>
          <a:p>
            <a:pPr marL="342900" indent="-342900" eaLnBrk="1" hangingPunct="1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6699"/>
                </a:solidFill>
              </a:rPr>
              <a:t>	ГИТ;</a:t>
            </a:r>
          </a:p>
          <a:p>
            <a:pPr marL="342900" indent="-342900" eaLnBrk="1" hangingPunct="1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6699"/>
                </a:solidFill>
              </a:rPr>
              <a:t>	Прокуратура;</a:t>
            </a:r>
          </a:p>
          <a:p>
            <a:pPr marL="342900" indent="-342900" eaLnBrk="1" hangingPunct="1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6699"/>
                </a:solidFill>
              </a:rPr>
              <a:t>	Профсоюз;</a:t>
            </a:r>
          </a:p>
          <a:p>
            <a:pPr marL="342900" indent="-342900" eaLnBrk="1" hangingPunct="1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6699"/>
                </a:solidFill>
              </a:rPr>
              <a:t>	Суд.</a:t>
            </a:r>
          </a:p>
          <a:p>
            <a:pPr eaLnBrk="1" hangingPunct="1">
              <a:spcAft>
                <a:spcPts val="1000"/>
              </a:spcAft>
            </a:pPr>
            <a:r>
              <a:rPr lang="ru-RU" sz="2000" b="1" dirty="0" smtClean="0">
                <a:solidFill>
                  <a:srgbClr val="990033"/>
                </a:solidFill>
              </a:rPr>
              <a:t>Риск – не всегда про соблюдение закона.</a:t>
            </a:r>
            <a:endParaRPr lang="ru-RU" sz="2000" b="1" dirty="0">
              <a:solidFill>
                <a:srgbClr val="990033"/>
              </a:solidFill>
            </a:endParaRPr>
          </a:p>
          <a:p>
            <a:pPr eaLnBrk="1" hangingPunct="1">
              <a:spcAft>
                <a:spcPts val="1000"/>
              </a:spcAft>
            </a:pPr>
            <a:endParaRPr lang="ru-RU" sz="2000" b="1" dirty="0">
              <a:solidFill>
                <a:srgbClr val="99003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3"/>
          <p:cNvSpPr>
            <a:spLocks noChangeArrowheads="1"/>
          </p:cNvSpPr>
          <p:nvPr/>
        </p:nvSpPr>
        <p:spPr bwMode="auto">
          <a:xfrm>
            <a:off x="346075" y="1217613"/>
            <a:ext cx="7713663" cy="2703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Aft>
                <a:spcPts val="1000"/>
              </a:spcAft>
            </a:pPr>
            <a:r>
              <a:rPr kumimoji="0" lang="ru-RU" altLang="ru-RU" sz="2800" b="1" dirty="0" smtClean="0"/>
              <a:t>Определите </a:t>
            </a:r>
            <a:r>
              <a:rPr kumimoji="0" lang="ru-RU" altLang="ru-RU" sz="2800" b="1" dirty="0" err="1" smtClean="0"/>
              <a:t>рискоопасные</a:t>
            </a:r>
            <a:r>
              <a:rPr kumimoji="0" lang="ru-RU" altLang="ru-RU" sz="2800" b="1" dirty="0" smtClean="0"/>
              <a:t> направления</a:t>
            </a:r>
            <a:endParaRPr kumimoji="0" lang="ru-RU" altLang="ru-RU" sz="2800" b="1" dirty="0"/>
          </a:p>
          <a:p>
            <a:pPr marL="342900" indent="-342900" eaLnBrk="1" hangingPunct="1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6699"/>
                </a:solidFill>
              </a:rPr>
              <a:t>	Оплата труда (бонусы);</a:t>
            </a:r>
          </a:p>
          <a:p>
            <a:pPr marL="342900" indent="-342900" eaLnBrk="1" hangingPunct="1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6699"/>
                </a:solidFill>
              </a:rPr>
              <a:t>	</a:t>
            </a:r>
            <a:r>
              <a:rPr lang="en-US" sz="2000" b="1" dirty="0" smtClean="0">
                <a:solidFill>
                  <a:srgbClr val="006699"/>
                </a:solidFill>
              </a:rPr>
              <a:t>DOVID-19 </a:t>
            </a:r>
            <a:r>
              <a:rPr lang="ru-RU" sz="2000" b="1" dirty="0" smtClean="0">
                <a:solidFill>
                  <a:srgbClr val="006699"/>
                </a:solidFill>
              </a:rPr>
              <a:t>и «антикризисные мероприятия»;</a:t>
            </a:r>
          </a:p>
          <a:p>
            <a:pPr marL="342900" indent="-342900" eaLnBrk="1" hangingPunct="1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6699"/>
                </a:solidFill>
              </a:rPr>
              <a:t>	Переработки;</a:t>
            </a:r>
          </a:p>
          <a:p>
            <a:pPr marL="342900" indent="-342900" eaLnBrk="1" hangingPunct="1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6699"/>
                </a:solidFill>
              </a:rPr>
              <a:t>	Увольнения;</a:t>
            </a:r>
          </a:p>
          <a:p>
            <a:pPr marL="342900" indent="-342900" eaLnBrk="1" hangingPunct="1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6699"/>
                </a:solidFill>
              </a:rPr>
              <a:t>	Дисциплина труда.</a:t>
            </a:r>
          </a:p>
        </p:txBody>
      </p:sp>
    </p:spTree>
    <p:extLst>
      <p:ext uri="{BB962C8B-B14F-4D97-AF65-F5344CB8AC3E}">
        <p14:creationId xmlns:p14="http://schemas.microsoft.com/office/powerpoint/2010/main" val="1203699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3"/>
          <p:cNvSpPr>
            <a:spLocks noChangeArrowheads="1"/>
          </p:cNvSpPr>
          <p:nvPr/>
        </p:nvSpPr>
        <p:spPr bwMode="auto">
          <a:xfrm>
            <a:off x="346075" y="1217613"/>
            <a:ext cx="7713663" cy="2703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Aft>
                <a:spcPts val="1000"/>
              </a:spcAft>
            </a:pPr>
            <a:r>
              <a:rPr kumimoji="0" lang="en-US" altLang="ru-RU" sz="2800" b="1" dirty="0" smtClean="0"/>
              <a:t>TOP-5 </a:t>
            </a:r>
            <a:r>
              <a:rPr kumimoji="0" lang="ru-RU" altLang="ru-RU" sz="2800" b="1" dirty="0" smtClean="0"/>
              <a:t>советов что делать:</a:t>
            </a:r>
            <a:endParaRPr kumimoji="0" lang="ru-RU" altLang="ru-RU" sz="2800" b="1" dirty="0"/>
          </a:p>
          <a:p>
            <a:pPr marL="342900" indent="-342900" eaLnBrk="1" hangingPunct="1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6699"/>
                </a:solidFill>
              </a:rPr>
              <a:t>	Соблюдайте законодательство (не поддавайтесь эмоциям);</a:t>
            </a:r>
          </a:p>
          <a:p>
            <a:pPr marL="342900" indent="-342900" eaLnBrk="1" hangingPunct="1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6699"/>
                </a:solidFill>
              </a:rPr>
              <a:t>	Соблюдайте интересы бизнеса;</a:t>
            </a:r>
          </a:p>
          <a:p>
            <a:pPr marL="342900" indent="-342900" eaLnBrk="1" hangingPunct="1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6699"/>
                </a:solidFill>
              </a:rPr>
              <a:t>	Не вступайте в конфликты, а пресекайте их;</a:t>
            </a:r>
          </a:p>
          <a:p>
            <a:pPr marL="342900" indent="-342900" eaLnBrk="1" hangingPunct="1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6699"/>
                </a:solidFill>
              </a:rPr>
              <a:t>	Назревает конфликт – сразу идите за советом к юристу;</a:t>
            </a:r>
          </a:p>
          <a:p>
            <a:pPr marL="342900" indent="-342900" eaLnBrk="1" hangingPunct="1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6699"/>
                </a:solidFill>
              </a:rPr>
              <a:t>	Обеспечьте делегирование ответственности.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130850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3"/>
          <p:cNvSpPr>
            <a:spLocks noChangeArrowheads="1"/>
          </p:cNvSpPr>
          <p:nvPr/>
        </p:nvSpPr>
        <p:spPr bwMode="auto">
          <a:xfrm>
            <a:off x="346075" y="1217613"/>
            <a:ext cx="7713663" cy="4011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Aft>
                <a:spcPts val="1000"/>
              </a:spcAft>
            </a:pPr>
            <a:r>
              <a:rPr kumimoji="0" lang="en-US" altLang="ru-RU" sz="2800" b="1" dirty="0"/>
              <a:t>TOP-5 </a:t>
            </a:r>
            <a:r>
              <a:rPr kumimoji="0" lang="ru-RU" altLang="ru-RU" sz="2800" b="1" dirty="0"/>
              <a:t>советов </a:t>
            </a:r>
            <a:r>
              <a:rPr kumimoji="0" lang="ru-RU" altLang="ru-RU" sz="2800" b="1" dirty="0" smtClean="0"/>
              <a:t>чего </a:t>
            </a:r>
            <a:r>
              <a:rPr kumimoji="0" lang="ru-RU" altLang="ru-RU" sz="2800" b="1" u="sng" dirty="0" smtClean="0"/>
              <a:t>не</a:t>
            </a:r>
            <a:r>
              <a:rPr kumimoji="0" lang="ru-RU" altLang="ru-RU" sz="2800" b="1" dirty="0" smtClean="0"/>
              <a:t> </a:t>
            </a:r>
            <a:r>
              <a:rPr kumimoji="0" lang="ru-RU" altLang="ru-RU" sz="2800" b="1" dirty="0"/>
              <a:t>делать:</a:t>
            </a:r>
          </a:p>
          <a:p>
            <a:pPr marL="342900" indent="-342900" eaLnBrk="1" hangingPunct="1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990033"/>
                </a:solidFill>
              </a:rPr>
              <a:t>	Пренебрегать интересами бизнеса (не все правильное удобно);</a:t>
            </a:r>
          </a:p>
          <a:p>
            <a:pPr marL="342900" indent="-342900" eaLnBrk="1" hangingPunct="1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990033"/>
                </a:solidFill>
              </a:rPr>
              <a:t>	Отдавать проблему на откуп линейному руководителю;</a:t>
            </a:r>
          </a:p>
          <a:p>
            <a:pPr marL="342900" indent="-342900" eaLnBrk="1" hangingPunct="1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990033"/>
                </a:solidFill>
              </a:rPr>
              <a:t>	</a:t>
            </a:r>
            <a:r>
              <a:rPr lang="ru-RU" sz="2000" b="1" dirty="0" smtClean="0">
                <a:solidFill>
                  <a:srgbClr val="990033"/>
                </a:solidFill>
              </a:rPr>
              <a:t>Начинать разбираться в конфликте без подготовки;</a:t>
            </a:r>
          </a:p>
          <a:p>
            <a:pPr marL="342900" indent="-342900" eaLnBrk="1" hangingPunct="1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990033"/>
                </a:solidFill>
              </a:rPr>
              <a:t>	</a:t>
            </a:r>
            <a:r>
              <a:rPr lang="ru-RU" sz="2000" b="1" dirty="0" smtClean="0">
                <a:solidFill>
                  <a:srgbClr val="990033"/>
                </a:solidFill>
              </a:rPr>
              <a:t>Не привлекать юристов;</a:t>
            </a:r>
          </a:p>
          <a:p>
            <a:pPr marL="342900" indent="-342900" eaLnBrk="1" hangingPunct="1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990033"/>
                </a:solidFill>
              </a:rPr>
              <a:t>	</a:t>
            </a:r>
            <a:r>
              <a:rPr lang="ru-RU" sz="2000" b="1" dirty="0" smtClean="0">
                <a:solidFill>
                  <a:srgbClr val="990033"/>
                </a:solidFill>
              </a:rPr>
              <a:t>В спорах с ГИТ спешить сознаваться.</a:t>
            </a:r>
          </a:p>
          <a:p>
            <a:pPr eaLnBrk="1" hangingPunct="1">
              <a:spcAft>
                <a:spcPts val="1000"/>
              </a:spcAft>
            </a:pPr>
            <a:r>
              <a:rPr lang="ru-RU" sz="2000" b="1" dirty="0">
                <a:solidFill>
                  <a:srgbClr val="990033"/>
                </a:solidFill>
              </a:rPr>
              <a:t>	</a:t>
            </a:r>
            <a:endParaRPr lang="ru-RU" sz="2000" b="1" dirty="0" smtClean="0">
              <a:solidFill>
                <a:srgbClr val="990033"/>
              </a:solidFill>
            </a:endParaRPr>
          </a:p>
          <a:p>
            <a:pPr eaLnBrk="1" hangingPunct="1">
              <a:spcAft>
                <a:spcPts val="1000"/>
              </a:spcAft>
            </a:pPr>
            <a:r>
              <a:rPr lang="ru-RU" sz="2000" b="1" dirty="0">
                <a:solidFill>
                  <a:srgbClr val="990033"/>
                </a:solidFill>
              </a:rPr>
              <a:t>	</a:t>
            </a:r>
            <a:endParaRPr lang="ru-RU" sz="2000" b="1" dirty="0" smtClean="0">
              <a:solidFill>
                <a:srgbClr val="990033"/>
              </a:solidFill>
            </a:endParaRPr>
          </a:p>
          <a:p>
            <a:pPr eaLnBrk="1" hangingPunct="1">
              <a:spcAft>
                <a:spcPts val="1000"/>
              </a:spcAft>
            </a:pPr>
            <a:r>
              <a:rPr lang="ru-RU" sz="2000" b="1" dirty="0">
                <a:solidFill>
                  <a:srgbClr val="990033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42206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3"/>
          <p:cNvSpPr>
            <a:spLocks noChangeArrowheads="1"/>
          </p:cNvSpPr>
          <p:nvPr/>
        </p:nvSpPr>
        <p:spPr bwMode="auto">
          <a:xfrm>
            <a:off x="346075" y="1217613"/>
            <a:ext cx="7713663" cy="357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Aft>
                <a:spcPts val="1000"/>
              </a:spcAft>
            </a:pPr>
            <a:r>
              <a:rPr kumimoji="0" lang="ru-RU" altLang="ru-RU" sz="2800" b="1" dirty="0" smtClean="0"/>
              <a:t>Примеры из практики:</a:t>
            </a:r>
            <a:endParaRPr kumimoji="0" lang="ru-RU" altLang="ru-RU" sz="2800" b="1" dirty="0"/>
          </a:p>
          <a:p>
            <a:pPr eaLnBrk="1" hangingPunct="1">
              <a:spcAft>
                <a:spcPts val="1000"/>
              </a:spcAft>
            </a:pPr>
            <a:r>
              <a:rPr lang="ru-RU" altLang="ru-RU" sz="2000" b="1" dirty="0" smtClean="0">
                <a:solidFill>
                  <a:srgbClr val="990033"/>
                </a:solidFill>
              </a:rPr>
              <a:t>1) </a:t>
            </a:r>
            <a:r>
              <a:rPr lang="ru-RU" altLang="ru-RU" sz="2000" b="1" dirty="0">
                <a:solidFill>
                  <a:srgbClr val="990033"/>
                </a:solidFill>
              </a:rPr>
              <a:t>Согласование рабочего времени </a:t>
            </a:r>
            <a:r>
              <a:rPr lang="ru-RU" altLang="ru-RU" sz="2000" b="1" dirty="0" err="1">
                <a:solidFill>
                  <a:srgbClr val="990033"/>
                </a:solidFill>
              </a:rPr>
              <a:t>декретнице</a:t>
            </a:r>
            <a:r>
              <a:rPr lang="ru-RU" altLang="ru-RU" sz="2000" b="1" dirty="0">
                <a:solidFill>
                  <a:srgbClr val="990033"/>
                </a:solidFill>
              </a:rPr>
              <a:t>;</a:t>
            </a:r>
          </a:p>
          <a:p>
            <a:pPr eaLnBrk="1" hangingPunct="1">
              <a:spcAft>
                <a:spcPts val="1000"/>
              </a:spcAft>
            </a:pPr>
            <a:r>
              <a:rPr lang="ru-RU" sz="2000" b="1" dirty="0" smtClean="0">
                <a:solidFill>
                  <a:srgbClr val="006699"/>
                </a:solidFill>
              </a:rPr>
              <a:t>2) </a:t>
            </a:r>
            <a:r>
              <a:rPr lang="en-US" sz="2000" b="1" dirty="0" smtClean="0">
                <a:solidFill>
                  <a:srgbClr val="006699"/>
                </a:solidFill>
              </a:rPr>
              <a:t>Garden Leave </a:t>
            </a:r>
            <a:r>
              <a:rPr lang="ru-RU" sz="2000" b="1" dirty="0" smtClean="0">
                <a:solidFill>
                  <a:srgbClr val="006699"/>
                </a:solidFill>
              </a:rPr>
              <a:t>и предоставление информации профсоюзам;</a:t>
            </a:r>
          </a:p>
          <a:p>
            <a:pPr eaLnBrk="1" hangingPunct="1">
              <a:spcAft>
                <a:spcPts val="1000"/>
              </a:spcAft>
            </a:pPr>
            <a:r>
              <a:rPr lang="ru-RU" altLang="ru-RU" sz="2000" b="1" dirty="0">
                <a:solidFill>
                  <a:srgbClr val="990033"/>
                </a:solidFill>
              </a:rPr>
              <a:t>3</a:t>
            </a:r>
            <a:r>
              <a:rPr lang="en-US" altLang="ru-RU" sz="2000" b="1" dirty="0">
                <a:solidFill>
                  <a:srgbClr val="990033"/>
                </a:solidFill>
              </a:rPr>
              <a:t>) </a:t>
            </a:r>
            <a:r>
              <a:rPr lang="ru-RU" altLang="ru-RU" sz="2000" b="1" dirty="0">
                <a:solidFill>
                  <a:srgbClr val="990033"/>
                </a:solidFill>
              </a:rPr>
              <a:t>Делегирование ответственности;</a:t>
            </a:r>
          </a:p>
          <a:p>
            <a:pPr eaLnBrk="1" hangingPunct="1">
              <a:spcAft>
                <a:spcPts val="1000"/>
              </a:spcAft>
            </a:pPr>
            <a:r>
              <a:rPr lang="ru-RU" sz="2000" b="1" dirty="0" smtClean="0">
                <a:solidFill>
                  <a:srgbClr val="006699"/>
                </a:solidFill>
              </a:rPr>
              <a:t>4) Переговоры без Плана «Б»;</a:t>
            </a:r>
            <a:endParaRPr lang="ru-RU" sz="2000" dirty="0">
              <a:solidFill>
                <a:srgbClr val="006699"/>
              </a:solidFill>
            </a:endParaRPr>
          </a:p>
          <a:p>
            <a:pPr eaLnBrk="1" hangingPunct="1">
              <a:spcAft>
                <a:spcPts val="1000"/>
              </a:spcAft>
            </a:pPr>
            <a:r>
              <a:rPr lang="ru-RU" sz="2000" b="1" dirty="0" smtClean="0">
                <a:solidFill>
                  <a:srgbClr val="990033"/>
                </a:solidFill>
              </a:rPr>
              <a:t>5) Сокращение штата;</a:t>
            </a:r>
            <a:endParaRPr lang="ru-RU" sz="2000" b="1" dirty="0">
              <a:solidFill>
                <a:srgbClr val="990033"/>
              </a:solidFill>
            </a:endParaRPr>
          </a:p>
          <a:p>
            <a:pPr eaLnBrk="1" hangingPunct="1">
              <a:spcAft>
                <a:spcPts val="1000"/>
              </a:spcAft>
            </a:pPr>
            <a:r>
              <a:rPr lang="ru-RU" altLang="ru-RU" sz="2000" b="1" dirty="0" smtClean="0">
                <a:solidFill>
                  <a:srgbClr val="006699"/>
                </a:solidFill>
              </a:rPr>
              <a:t>6) Декретные ставки – новые или «матрешка»;</a:t>
            </a:r>
          </a:p>
          <a:p>
            <a:pPr eaLnBrk="1" hangingPunct="1">
              <a:spcAft>
                <a:spcPts val="1000"/>
              </a:spcAft>
            </a:pPr>
            <a:r>
              <a:rPr lang="ru-RU" altLang="ru-RU" sz="2000" b="1" dirty="0" smtClean="0">
                <a:solidFill>
                  <a:srgbClr val="990033"/>
                </a:solidFill>
              </a:rPr>
              <a:t>7) Применение ст. 74 ТК РФ.</a:t>
            </a:r>
          </a:p>
        </p:txBody>
      </p:sp>
    </p:spTree>
    <p:extLst>
      <p:ext uri="{BB962C8B-B14F-4D97-AF65-F5344CB8AC3E}">
        <p14:creationId xmlns:p14="http://schemas.microsoft.com/office/powerpoint/2010/main" val="3342206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FE735504-C2B2-4472-BFE2-F45356F7D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975" y="2427734"/>
            <a:ext cx="84502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2" algn="ctr">
              <a:spcAft>
                <a:spcPts val="1800"/>
              </a:spcAft>
              <a:buClr>
                <a:schemeClr val="accent1"/>
              </a:buClr>
            </a:pPr>
            <a:r>
              <a:rPr lang="ru-RU" altLang="en-US" sz="3200" b="1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076565515"/>
      </p:ext>
    </p:extLst>
  </p:cSld>
  <p:clrMapOvr>
    <a:masterClrMapping/>
  </p:clrMapOvr>
</p:sld>
</file>

<file path=ppt/theme/theme1.xml><?xml version="1.0" encoding="utf-8"?>
<a:theme xmlns:a="http://schemas.openxmlformats.org/drawingml/2006/main" name="shfd_videolessons_23 01 18">
  <a:themeElements>
    <a:clrScheme name="Пользовательские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Words>89</Words>
  <PresentationFormat>On-screen Show (16:9)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shfd_videolessons_23 01 18</vt:lpstr>
      <vt:lpstr>Специальное оформление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</cp:coreProperties>
</file>