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930" r:id="rId2"/>
  </p:sldMasterIdLst>
  <p:notesMasterIdLst>
    <p:notesMasterId r:id="rId20"/>
  </p:notesMasterIdLst>
  <p:sldIdLst>
    <p:sldId id="283" r:id="rId3"/>
    <p:sldId id="469" r:id="rId4"/>
    <p:sldId id="287" r:id="rId5"/>
    <p:sldId id="307" r:id="rId6"/>
    <p:sldId id="312" r:id="rId7"/>
    <p:sldId id="311" r:id="rId8"/>
    <p:sldId id="464" r:id="rId9"/>
    <p:sldId id="461" r:id="rId10"/>
    <p:sldId id="465" r:id="rId11"/>
    <p:sldId id="466" r:id="rId12"/>
    <p:sldId id="472" r:id="rId13"/>
    <p:sldId id="473" r:id="rId14"/>
    <p:sldId id="474" r:id="rId15"/>
    <p:sldId id="475" r:id="rId16"/>
    <p:sldId id="471" r:id="rId17"/>
    <p:sldId id="467" r:id="rId18"/>
    <p:sldId id="468" r:id="rId19"/>
  </p:sldIdLst>
  <p:sldSz cx="9144000" cy="5143500" type="screen16x9"/>
  <p:notesSz cx="6858000" cy="9144000"/>
  <p:defaultTextStyle>
    <a:defPPr>
      <a:defRPr lang="ru-RU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990033"/>
    <a:srgbClr val="006699"/>
    <a:srgbClr val="CC0000"/>
    <a:srgbClr val="0033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6"/>
    <p:restoredTop sz="94674"/>
  </p:normalViewPr>
  <p:slideViewPr>
    <p:cSldViewPr snapToObjects="1">
      <p:cViewPr varScale="1">
        <p:scale>
          <a:sx n="93" d="100"/>
          <a:sy n="93" d="100"/>
        </p:scale>
        <p:origin x="642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F67296-3A0D-4DB8-8A16-1CA79B90C9CC}" type="datetimeFigureOut">
              <a:rPr lang="ru-RU" altLang="ru-RU"/>
              <a:pPr>
                <a:defRPr/>
              </a:pPr>
              <a:t>08.12.2020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/>
            </a:lvl1pPr>
          </a:lstStyle>
          <a:p>
            <a:pPr>
              <a:defRPr/>
            </a:pPr>
            <a:fld id="{687B91B5-F743-47A2-8132-3B3C4E439F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6962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9E5EB2-3291-4691-9929-DCC5AEFF103E}" type="datetimeFigureOut">
              <a:rPr lang="ru-RU" altLang="ru-RU"/>
              <a:pPr>
                <a:defRPr/>
              </a:pPr>
              <a:t>08.12.2020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7A1E12A-9316-487C-BF15-2E8F523D87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428770-B38B-44BC-B726-738B9FD365C2}" type="datetimeFigureOut">
              <a:rPr lang="ru-RU" altLang="ru-RU"/>
              <a:pPr>
                <a:defRPr/>
              </a:pPr>
              <a:t>08.12.2020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30F0210-F897-455D-9680-E27F18913F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5FB622-491E-4CCF-9F0B-FA4C3F788B6C}" type="datetimeFigureOut">
              <a:rPr lang="ru-RU" altLang="ru-RU"/>
              <a:pPr>
                <a:defRPr/>
              </a:pPr>
              <a:t>08.12.2020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713D8EA-EE9D-493A-99EA-46353A8BA2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0D53B5-59D0-4374-8EF8-18B5A1FCBBB0}" type="datetimeFigureOut">
              <a:rPr lang="ru-RU" altLang="ru-RU"/>
              <a:pPr>
                <a:defRPr/>
              </a:pPr>
              <a:t>08.12.2020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8E625FB-9995-4DA4-B26A-85934D2251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A6A9EB-FDF2-4BBA-B29A-D6F0BB526680}" type="datetimeFigureOut">
              <a:rPr lang="ru-RU" altLang="ru-RU"/>
              <a:pPr>
                <a:defRPr/>
              </a:pPr>
              <a:t>08.12.2020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9BA5AA1-5A1C-44DB-91B4-8E7DD09E0E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A4C4316-7379-4938-A79D-E3C36FFC16C0}" type="datetimeFigureOut">
              <a:rPr lang="ru-RU" altLang="ru-RU"/>
              <a:pPr>
                <a:defRPr/>
              </a:pPr>
              <a:t>08.12.2020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8EDFD56-53F4-4A75-91BF-C93AE18780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952B84-8FAB-45C5-B67F-B213279B7F44}" type="datetimeFigureOut">
              <a:rPr lang="ru-RU" altLang="ru-RU"/>
              <a:pPr>
                <a:defRPr/>
              </a:pPr>
              <a:t>08.12.2020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FC816FC-65AB-4BEE-8A8D-8994825711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6CC223-C9E3-4122-9BD3-F11B977DCF55}" type="datetimeFigureOut">
              <a:rPr lang="ru-RU" altLang="ru-RU"/>
              <a:pPr>
                <a:defRPr/>
              </a:pPr>
              <a:t>08.12.2020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82473ED-BB86-4995-A475-7F77E17172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CD5708-1B79-47CF-9782-AE219EDBE5CD}" type="datetimeFigureOut">
              <a:rPr lang="ru-RU" altLang="ru-RU"/>
              <a:pPr>
                <a:defRPr/>
              </a:pPr>
              <a:t>08.12.2020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59755CE-A4C1-47B7-84DA-58FB4E2963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36C634-217D-469C-AC32-6704F8B2C7E2}" type="datetimeFigureOut">
              <a:rPr lang="ru-RU" altLang="ru-RU"/>
              <a:pPr>
                <a:defRPr/>
              </a:pPr>
              <a:t>08.12.2020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C3CB2A9-B9F9-48CC-B1AF-1DE0C9222F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4F42E2-A6BD-4380-8E77-7A2561DA0FE9}" type="datetimeFigureOut">
              <a:rPr lang="ru-RU" altLang="ru-RU"/>
              <a:pPr>
                <a:defRPr/>
              </a:pPr>
              <a:t>08.12.2020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EB0319E-F0BE-4925-BD8C-B6D88E0B35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28332EC-A844-4D65-B75F-CC9333F195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43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BA591D5-3FED-4CCE-8125-D2D7861F3D9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59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"/>
          <p:cNvSpPr txBox="1">
            <a:spLocks noChangeArrowheads="1"/>
          </p:cNvSpPr>
          <p:nvPr/>
        </p:nvSpPr>
        <p:spPr bwMode="auto">
          <a:xfrm>
            <a:off x="1907704" y="4165681"/>
            <a:ext cx="5328592" cy="56630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ru-RU" sz="1600" b="1" i="0" u="none" strike="noStrike" dirty="0" smtClean="0">
                <a:solidFill>
                  <a:srgbClr val="000000"/>
                </a:solidFill>
                <a:effectLst/>
                <a:latin typeface="+mj-lt"/>
              </a:rPr>
              <a:t>Надежда </a:t>
            </a:r>
            <a:r>
              <a:rPr lang="ru-RU" sz="1600" b="1" i="0" u="none" strike="noStrike" dirty="0" err="1" smtClean="0">
                <a:solidFill>
                  <a:srgbClr val="000000"/>
                </a:solidFill>
                <a:effectLst/>
                <a:latin typeface="+mj-lt"/>
              </a:rPr>
              <a:t>Мюганен</a:t>
            </a:r>
            <a:endParaRPr lang="en-US" sz="1600" b="1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algn="ctr" eaLnBrk="1" hangingPunct="1">
              <a:lnSpc>
                <a:spcPct val="110000"/>
              </a:lnSpc>
              <a:defRPr/>
            </a:pPr>
            <a:r>
              <a:rPr lang="ru-RU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Директор по персоналу ООО «</a:t>
            </a:r>
            <a:r>
              <a:rPr lang="ru-RU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Новоладожский</a:t>
            </a:r>
            <a:r>
              <a:rPr lang="ru-RU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судостроительный завод»</a:t>
            </a:r>
            <a:endParaRPr kumimoji="0" lang="ru-RU" altLang="ru-RU" sz="1200" dirty="0">
              <a:latin typeface="+mn-lt"/>
            </a:endParaRPr>
          </a:p>
        </p:txBody>
      </p:sp>
      <p:sp>
        <p:nvSpPr>
          <p:cNvPr id="14339" name="Название 1"/>
          <p:cNvSpPr txBox="1">
            <a:spLocks/>
          </p:cNvSpPr>
          <p:nvPr/>
        </p:nvSpPr>
        <p:spPr bwMode="auto">
          <a:xfrm>
            <a:off x="1835696" y="2139702"/>
            <a:ext cx="5832648" cy="165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006699"/>
                </a:solidFill>
              </a:rPr>
              <a:t>Как не просадить HR-бренд, </a:t>
            </a:r>
            <a:endParaRPr lang="ru-RU" sz="2800" b="1" dirty="0" smtClean="0">
              <a:solidFill>
                <a:srgbClr val="006699"/>
              </a:solidFill>
            </a:endParaRPr>
          </a:p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6699"/>
                </a:solidFill>
              </a:rPr>
              <a:t>если </a:t>
            </a:r>
            <a:r>
              <a:rPr lang="ru-RU" sz="2800" b="1" dirty="0">
                <a:solidFill>
                  <a:srgbClr val="006699"/>
                </a:solidFill>
              </a:rPr>
              <a:t>вынуждены пойти на непопулярные решения</a:t>
            </a:r>
            <a:endParaRPr kumimoji="0" lang="ru-RU" altLang="ru-RU" sz="2800" b="1" dirty="0">
              <a:solidFill>
                <a:srgbClr val="006699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>
            <a:extLst>
              <a:ext uri="{FF2B5EF4-FFF2-40B4-BE49-F238E27FC236}">
                <a16:creationId xmlns="" xmlns:a16="http://schemas.microsoft.com/office/drawing/2014/main" id="{39F0763D-F0DE-3143-9DFE-2FDDC483D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771550"/>
            <a:ext cx="7970341" cy="157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1000"/>
              </a:spcAft>
            </a:pPr>
            <a:endParaRPr lang="ru-RU" dirty="0" smtClean="0">
              <a:solidFill>
                <a:srgbClr val="990033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987574"/>
            <a:ext cx="7128792" cy="31683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rgbClr val="0066CC"/>
                </a:solidFill>
              </a:rPr>
              <a:t>Что мы получаем на выходе: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990033"/>
                </a:solidFill>
              </a:rPr>
              <a:t>Реальные добрые дела.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990033"/>
                </a:solidFill>
              </a:rPr>
              <a:t>О нашей компании будут больше знать извне.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990033"/>
                </a:solidFill>
              </a:rPr>
              <a:t>Большая зона охвата </a:t>
            </a:r>
            <a:r>
              <a:rPr lang="ru-RU" sz="2000" dirty="0" smtClean="0">
                <a:solidFill>
                  <a:srgbClr val="990033"/>
                </a:solidFill>
              </a:rPr>
              <a:t>«сарафанного» </a:t>
            </a:r>
            <a:r>
              <a:rPr lang="ru-RU" sz="2000" dirty="0">
                <a:solidFill>
                  <a:srgbClr val="990033"/>
                </a:solidFill>
              </a:rPr>
              <a:t>радио.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990033"/>
                </a:solidFill>
              </a:rPr>
              <a:t>Вкладка на сайте с позиционированием компании себя социально-ответственной.</a:t>
            </a:r>
            <a:endParaRPr lang="ru-RU" sz="2000" dirty="0" smtClean="0">
              <a:solidFill>
                <a:srgbClr val="990033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990033"/>
                </a:solidFill>
              </a:rPr>
              <a:t>Большая </a:t>
            </a:r>
            <a:r>
              <a:rPr lang="ru-RU" sz="2000" dirty="0">
                <a:solidFill>
                  <a:srgbClr val="990033"/>
                </a:solidFill>
              </a:rPr>
              <a:t>сплочённость </a:t>
            </a:r>
            <a:r>
              <a:rPr lang="ru-RU" sz="2000" dirty="0" smtClean="0">
                <a:solidFill>
                  <a:srgbClr val="990033"/>
                </a:solidFill>
              </a:rPr>
              <a:t>коллектива.</a:t>
            </a:r>
            <a:endParaRPr lang="ru-RU" sz="2000" dirty="0">
              <a:solidFill>
                <a:srgbClr val="990033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990033"/>
                </a:solidFill>
              </a:rPr>
              <a:t>Подъём корпоративного </a:t>
            </a:r>
            <a:r>
              <a:rPr lang="ru-RU" sz="2000" dirty="0" smtClean="0">
                <a:solidFill>
                  <a:srgbClr val="990033"/>
                </a:solidFill>
              </a:rPr>
              <a:t>духа.</a:t>
            </a:r>
            <a:endParaRPr lang="ru-RU" sz="2000" dirty="0">
              <a:solidFill>
                <a:srgbClr val="990033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800" dirty="0">
              <a:solidFill>
                <a:srgbClr val="0066CC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73724" y="1059582"/>
            <a:ext cx="3820616" cy="34563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0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>
            <a:extLst>
              <a:ext uri="{FF2B5EF4-FFF2-40B4-BE49-F238E27FC236}">
                <a16:creationId xmlns="" xmlns:a16="http://schemas.microsoft.com/office/drawing/2014/main" id="{39F0763D-F0DE-3143-9DFE-2FDDC483D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771550"/>
            <a:ext cx="7970341" cy="157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1000"/>
              </a:spcAft>
            </a:pPr>
            <a:endParaRPr lang="ru-RU" dirty="0" smtClean="0">
              <a:solidFill>
                <a:srgbClr val="990033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915566"/>
            <a:ext cx="4320480" cy="39604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0066CC"/>
                </a:solidFill>
              </a:rPr>
              <a:t>«Брендовое» мероприятие</a:t>
            </a:r>
          </a:p>
          <a:p>
            <a:pPr marL="0" indent="0">
              <a:buNone/>
            </a:pPr>
            <a:endParaRPr lang="ru-RU" sz="2400" dirty="0" smtClean="0">
              <a:solidFill>
                <a:srgbClr val="006699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66CC"/>
                </a:solidFill>
              </a:rPr>
              <a:t>Что мы использовали: </a:t>
            </a:r>
          </a:p>
          <a:p>
            <a:r>
              <a:rPr lang="ru-RU" sz="2000" dirty="0" smtClean="0">
                <a:solidFill>
                  <a:srgbClr val="990033"/>
                </a:solidFill>
              </a:rPr>
              <a:t>Наш </a:t>
            </a:r>
            <a:r>
              <a:rPr lang="ru-RU" sz="2000" dirty="0">
                <a:solidFill>
                  <a:srgbClr val="990033"/>
                </a:solidFill>
              </a:rPr>
              <a:t>корпоративный </a:t>
            </a:r>
            <a:r>
              <a:rPr lang="ru-RU" sz="2000" dirty="0" smtClean="0">
                <a:solidFill>
                  <a:srgbClr val="990033"/>
                </a:solidFill>
              </a:rPr>
              <a:t>фильм </a:t>
            </a:r>
          </a:p>
          <a:p>
            <a:pPr lvl="0"/>
            <a:r>
              <a:rPr lang="ru-RU" sz="2000" dirty="0" smtClean="0">
                <a:solidFill>
                  <a:srgbClr val="990033"/>
                </a:solidFill>
              </a:rPr>
              <a:t>Кроссворд </a:t>
            </a:r>
            <a:r>
              <a:rPr lang="ru-RU" sz="2000" dirty="0">
                <a:solidFill>
                  <a:srgbClr val="990033"/>
                </a:solidFill>
              </a:rPr>
              <a:t>про наши </a:t>
            </a:r>
            <a:r>
              <a:rPr lang="ru-RU" sz="2000" dirty="0" smtClean="0">
                <a:solidFill>
                  <a:srgbClr val="990033"/>
                </a:solidFill>
              </a:rPr>
              <a:t>ценности</a:t>
            </a:r>
          </a:p>
          <a:p>
            <a:r>
              <a:rPr lang="ru-RU" sz="2000" dirty="0">
                <a:solidFill>
                  <a:srgbClr val="990033"/>
                </a:solidFill>
              </a:rPr>
              <a:t>Творческие </a:t>
            </a:r>
            <a:r>
              <a:rPr lang="ru-RU" sz="2000" dirty="0" smtClean="0">
                <a:solidFill>
                  <a:srgbClr val="990033"/>
                </a:solidFill>
              </a:rPr>
              <a:t>номера</a:t>
            </a:r>
          </a:p>
          <a:p>
            <a:pPr marL="0" indent="0">
              <a:buNone/>
            </a:pPr>
            <a:endParaRPr lang="ru-RU" sz="2400" dirty="0">
              <a:solidFill>
                <a:srgbClr val="006699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99062" y="915566"/>
            <a:ext cx="3820616" cy="34563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006699"/>
              </a:solidFill>
            </a:endParaRPr>
          </a:p>
        </p:txBody>
      </p:sp>
      <p:pic>
        <p:nvPicPr>
          <p:cNvPr id="1028" name="Picture 4" descr="https://sun9-21.userapi.com/impg/CR7DG29uZiQlEFMvM3QbbNTJ85WeQkNllGV1jA/GN2TRMDLbm8.jpg?size=1280x985&amp;quality=96&amp;sign=6df3cfe5f5c58a0dd11cb7039a33dd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83803"/>
            <a:ext cx="2664295" cy="205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33.userapi.com/impg/g0W4OAa5dz3AJkaoMZKw_bb0HX6xhC38Dtj10Q/ozA999WaIuY.jpg?size=1280x1026&amp;quality=96&amp;sign=dd5ddbced096bc1d7bbd8203ffa2b80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95" y="915566"/>
            <a:ext cx="2664296" cy="21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337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>
            <a:extLst>
              <a:ext uri="{FF2B5EF4-FFF2-40B4-BE49-F238E27FC236}">
                <a16:creationId xmlns="" xmlns:a16="http://schemas.microsoft.com/office/drawing/2014/main" id="{39F0763D-F0DE-3143-9DFE-2FDDC483D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771550"/>
            <a:ext cx="7970341" cy="157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1000"/>
              </a:spcAft>
            </a:pPr>
            <a:endParaRPr lang="ru-RU" dirty="0" smtClean="0">
              <a:solidFill>
                <a:srgbClr val="990033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87556" y="1635646"/>
            <a:ext cx="4320480" cy="39604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rgbClr val="990033"/>
                </a:solidFill>
              </a:rPr>
              <a:t>Обращение учредителей головной компании (телемост) и наших </a:t>
            </a:r>
            <a:r>
              <a:rPr lang="ru-RU" sz="2000" dirty="0" smtClean="0">
                <a:solidFill>
                  <a:srgbClr val="990033"/>
                </a:solidFill>
              </a:rPr>
              <a:t>директоров </a:t>
            </a:r>
            <a:endParaRPr lang="ru-RU" sz="2000" dirty="0">
              <a:solidFill>
                <a:srgbClr val="990033"/>
              </a:solidFill>
            </a:endParaRPr>
          </a:p>
          <a:p>
            <a:r>
              <a:rPr lang="ru-RU" sz="2000" dirty="0" err="1" smtClean="0">
                <a:solidFill>
                  <a:srgbClr val="990033"/>
                </a:solidFill>
              </a:rPr>
              <a:t>Флешмобы</a:t>
            </a:r>
            <a:endParaRPr lang="ru-RU" sz="2000" dirty="0">
              <a:solidFill>
                <a:srgbClr val="990033"/>
              </a:solidFill>
            </a:endParaRPr>
          </a:p>
          <a:p>
            <a:pPr lvl="0"/>
            <a:r>
              <a:rPr lang="ru-RU" sz="2000" dirty="0">
                <a:solidFill>
                  <a:srgbClr val="990033"/>
                </a:solidFill>
              </a:rPr>
              <a:t>Деление на команды в соответствии с корпоративными цветами</a:t>
            </a:r>
          </a:p>
          <a:p>
            <a:pPr marL="0" lvl="0" indent="0">
              <a:buNone/>
            </a:pPr>
            <a:endParaRPr lang="ru-RU" sz="1600" dirty="0"/>
          </a:p>
          <a:p>
            <a:endParaRPr lang="ru-RU" sz="1600" dirty="0"/>
          </a:p>
          <a:p>
            <a:pPr lvl="0"/>
            <a:endParaRPr lang="ru-RU" sz="1500" dirty="0"/>
          </a:p>
          <a:p>
            <a:endParaRPr lang="ru-RU" sz="2400" dirty="0">
              <a:solidFill>
                <a:srgbClr val="006699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73724" y="1059582"/>
            <a:ext cx="3820616" cy="34563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006699"/>
              </a:solidFill>
            </a:endParaRPr>
          </a:p>
        </p:txBody>
      </p:sp>
      <p:pic>
        <p:nvPicPr>
          <p:cNvPr id="2050" name="Picture 2" descr="https://sun9-12.userapi.com/impg/q8-IvaBDVNFPNfNzbaObcvvam14cuZG6HUZ6xA/0-WlTsM2RTU.jpg?size=1280x762&amp;quality=96&amp;sign=7472171d2fdcad3fb71a8a914cea50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49846"/>
            <a:ext cx="3054052" cy="181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un9-8.userapi.com/impg/N8ONLHnieVHZuNs_9pjgVDqfR3Z1y2jfrE6owQ/2NX_RgSSnoY.jpg?size=1280x867&amp;quality=96&amp;sign=03928fc9fe50a976e29824d57b8057c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84" y="2793194"/>
            <a:ext cx="2998408" cy="203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992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>
            <a:extLst>
              <a:ext uri="{FF2B5EF4-FFF2-40B4-BE49-F238E27FC236}">
                <a16:creationId xmlns="" xmlns:a16="http://schemas.microsoft.com/office/drawing/2014/main" id="{39F0763D-F0DE-3143-9DFE-2FDDC483D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173" y="5587603"/>
            <a:ext cx="96487" cy="157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1000"/>
              </a:spcAft>
            </a:pPr>
            <a:endParaRPr lang="ru-RU" dirty="0" smtClean="0">
              <a:solidFill>
                <a:srgbClr val="990033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1131590"/>
            <a:ext cx="4320480" cy="39604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006699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73724" y="1059582"/>
            <a:ext cx="3820616" cy="34563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0066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714" y="1373406"/>
            <a:ext cx="466874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990033"/>
                </a:solidFill>
                <a:latin typeface="+mn-lt"/>
                <a:ea typeface="Arial" charset="0"/>
              </a:rPr>
              <a:t>Бренд-</a:t>
            </a:r>
            <a:r>
              <a:rPr lang="ru-RU" sz="2000" dirty="0" err="1">
                <a:solidFill>
                  <a:srgbClr val="990033"/>
                </a:solidFill>
                <a:latin typeface="+mn-lt"/>
                <a:ea typeface="Arial" charset="0"/>
              </a:rPr>
              <a:t>волл</a:t>
            </a:r>
            <a:r>
              <a:rPr lang="ru-RU" sz="2000" dirty="0">
                <a:solidFill>
                  <a:srgbClr val="990033"/>
                </a:solidFill>
                <a:latin typeface="+mn-lt"/>
                <a:ea typeface="Arial" charset="0"/>
              </a:rPr>
              <a:t> с новым </a:t>
            </a:r>
            <a:r>
              <a:rPr lang="ru-RU" sz="2000" dirty="0" smtClean="0">
                <a:solidFill>
                  <a:srgbClr val="990033"/>
                </a:solidFill>
                <a:latin typeface="+mn-lt"/>
                <a:ea typeface="Arial" charset="0"/>
              </a:rPr>
              <a:t>логотипом</a:t>
            </a:r>
            <a:endParaRPr lang="ru-RU" sz="2000" dirty="0">
              <a:solidFill>
                <a:srgbClr val="990033"/>
              </a:solidFill>
              <a:latin typeface="+mn-lt"/>
              <a:ea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990033"/>
                </a:solidFill>
                <a:latin typeface="+mn-lt"/>
                <a:ea typeface="Arial" charset="0"/>
              </a:rPr>
              <a:t>Смс-голосование в номинации «Душа-компании</a:t>
            </a:r>
            <a:r>
              <a:rPr lang="ru-RU" sz="2000" dirty="0" smtClean="0">
                <a:solidFill>
                  <a:srgbClr val="990033"/>
                </a:solidFill>
                <a:latin typeface="+mn-lt"/>
                <a:ea typeface="Arial" charset="0"/>
              </a:rPr>
              <a:t>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990033"/>
                </a:solidFill>
              </a:rPr>
              <a:t>Воздушные шарики корпоративных </a:t>
            </a:r>
            <a:r>
              <a:rPr lang="ru-RU" sz="2000" dirty="0" smtClean="0">
                <a:solidFill>
                  <a:srgbClr val="990033"/>
                </a:solidFill>
              </a:rPr>
              <a:t>цветов</a:t>
            </a:r>
            <a:endParaRPr lang="ru-RU" sz="2000" dirty="0">
              <a:solidFill>
                <a:srgbClr val="990033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990033"/>
                </a:solidFill>
              </a:rPr>
              <a:t>Награды по итогам года с дипломами с новым логотипом</a:t>
            </a:r>
            <a:r>
              <a:rPr lang="ru-RU" sz="2000" dirty="0" smtClean="0">
                <a:solidFill>
                  <a:srgbClr val="990033"/>
                </a:solidFill>
              </a:rPr>
              <a:t>.</a:t>
            </a:r>
            <a:endParaRPr lang="ru-RU" sz="2000" dirty="0">
              <a:solidFill>
                <a:srgbClr val="990033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dirty="0">
              <a:solidFill>
                <a:srgbClr val="990033"/>
              </a:solidFill>
              <a:latin typeface="+mn-lt"/>
              <a:ea typeface="Arial" charset="0"/>
            </a:endParaRPr>
          </a:p>
        </p:txBody>
      </p:sp>
      <p:pic>
        <p:nvPicPr>
          <p:cNvPr id="1026" name="Picture 2" descr="https://sun9-43.userapi.com/impg/J26JRr9hbvkeCWa_d4fV9ddwmxaZv2laD9g2DA/6C-IiAPCmP4.jpg?size=1280x854&amp;quality=96&amp;sign=a28fe9850dcf48216d9cd02f2838c2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65" y="942342"/>
            <a:ext cx="2627408" cy="175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23.userapi.com/impg/7LJLnu-5Kne5q01AHQ4MzfArpBVs_3zqgQaOJA/8hsMqXiIi2s.jpg?size=1280x854&amp;quality=96&amp;sign=12af6adaf7b54af29deccef14c65db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745" y="2787805"/>
            <a:ext cx="2950093" cy="196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9-3.userapi.com/impg/b-zMrGm4EIiiCmXIB_bscanLvLLK9m5AGkYo7Q/7YRE13wpOfo.jpg?size=731x1080&amp;quality=96&amp;sign=1ad1fcf54a3caf323f90c2016a5a27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550" y="2463378"/>
            <a:ext cx="1764654" cy="260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689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>
            <a:extLst>
              <a:ext uri="{FF2B5EF4-FFF2-40B4-BE49-F238E27FC236}">
                <a16:creationId xmlns="" xmlns:a16="http://schemas.microsoft.com/office/drawing/2014/main" id="{39F0763D-F0DE-3143-9DFE-2FDDC483D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699542"/>
            <a:ext cx="7970341" cy="157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1000"/>
              </a:spcAft>
            </a:pPr>
            <a:endParaRPr lang="ru-RU" dirty="0" smtClean="0">
              <a:solidFill>
                <a:srgbClr val="990033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1131590"/>
            <a:ext cx="4320480" cy="39604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006699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73724" y="1059582"/>
            <a:ext cx="3820616" cy="34563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0066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131590"/>
            <a:ext cx="48600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CC"/>
                </a:solidFill>
              </a:rPr>
              <a:t>Что это дало? </a:t>
            </a:r>
          </a:p>
          <a:p>
            <a:endParaRPr lang="ru-RU" sz="2400" dirty="0">
              <a:solidFill>
                <a:srgbClr val="0066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990033"/>
                </a:solidFill>
              </a:rPr>
              <a:t>100 % позитивное принятие нового бренда.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990033"/>
                </a:solidFill>
              </a:rPr>
              <a:t>Сохранение штата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990033"/>
                </a:solidFill>
              </a:rPr>
              <a:t>Максимальная </a:t>
            </a:r>
            <a:r>
              <a:rPr lang="ru-RU" sz="2000" dirty="0" err="1" smtClean="0">
                <a:solidFill>
                  <a:srgbClr val="990033"/>
                </a:solidFill>
              </a:rPr>
              <a:t>вовлечённость</a:t>
            </a:r>
            <a:r>
              <a:rPr lang="ru-RU" sz="2000" dirty="0" smtClean="0">
                <a:solidFill>
                  <a:srgbClr val="990033"/>
                </a:solidFill>
              </a:rPr>
              <a:t> персонала в процессы </a:t>
            </a:r>
            <a:r>
              <a:rPr lang="ru-RU" sz="2000" dirty="0" smtClean="0">
                <a:solidFill>
                  <a:srgbClr val="990033"/>
                </a:solidFill>
              </a:rPr>
              <a:t>изменений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990033"/>
                </a:solidFill>
              </a:rPr>
              <a:t>Позитивный настрой и подъём  корпоративного духа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990033"/>
                </a:solidFill>
              </a:rPr>
              <a:t>100 % лояльность коллектива</a:t>
            </a:r>
            <a:endParaRPr lang="ru-RU" sz="2000" dirty="0" smtClean="0">
              <a:solidFill>
                <a:srgbClr val="990033"/>
              </a:solidFill>
            </a:endParaRPr>
          </a:p>
          <a:p>
            <a:endParaRPr lang="ru-RU" sz="2400" dirty="0">
              <a:solidFill>
                <a:srgbClr val="0066CC"/>
              </a:solidFill>
            </a:endParaRPr>
          </a:p>
          <a:p>
            <a:r>
              <a:rPr lang="ru-RU" sz="2400" dirty="0" smtClean="0">
                <a:solidFill>
                  <a:srgbClr val="0066CC"/>
                </a:solidFill>
              </a:rPr>
              <a:t> </a:t>
            </a:r>
            <a:endParaRPr lang="ru-RU" sz="2400" dirty="0">
              <a:solidFill>
                <a:srgbClr val="0066CC"/>
              </a:solidFill>
            </a:endParaRPr>
          </a:p>
        </p:txBody>
      </p:sp>
      <p:pic>
        <p:nvPicPr>
          <p:cNvPr id="2052" name="Picture 4" descr="https://sun9-23.userapi.com/impg/HpcR1DeCtOmGGzE7wWXh87_HKgiEpzAojuF56A/4XiwlPbOOnk.jpg?size=1280x867&amp;quality=96&amp;sign=2fa8cf8ba31dbe27feba8acea483ef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151" y="1059582"/>
            <a:ext cx="2703521" cy="183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68.userapi.com/impg/a5v0CUI58t-UdqTKlaWNEulelvRY4FyxVTomcg/W5bwuUuNDSs.jpg?size=1280x854&amp;quality=96&amp;sign=fae0dc9974e55def2796421df74ec1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72967"/>
            <a:ext cx="2852329" cy="190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410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43558"/>
            <a:ext cx="7128792" cy="411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lang="ru-RU" sz="2800" b="1" dirty="0">
                <a:solidFill>
                  <a:srgbClr val="006699"/>
                </a:solidFill>
              </a:rPr>
              <a:t>Что ещё </a:t>
            </a:r>
            <a:r>
              <a:rPr lang="ru-RU" sz="2800" b="1" dirty="0" smtClean="0">
                <a:solidFill>
                  <a:srgbClr val="006699"/>
                </a:solidFill>
              </a:rPr>
              <a:t>работает: </a:t>
            </a:r>
            <a:endParaRPr lang="ru-RU" altLang="ru-RU" sz="2800" b="1" dirty="0">
              <a:solidFill>
                <a:srgbClr val="006699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990033"/>
                </a:solidFill>
              </a:rPr>
              <a:t>Возможность сотрудников открыто говорить о том, как они переживают проблемы. /Возможность выговориться.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990033"/>
                </a:solidFill>
              </a:rPr>
              <a:t>Возможность конструктивной критики/инициативы/ предоставление </a:t>
            </a:r>
            <a:r>
              <a:rPr lang="ru-RU" sz="2000" dirty="0" smtClean="0">
                <a:solidFill>
                  <a:srgbClr val="990033"/>
                </a:solidFill>
              </a:rPr>
              <a:t>полномочий (обязательно очерчивать рамки).</a:t>
            </a:r>
            <a:endParaRPr lang="ru-RU" sz="2000" dirty="0">
              <a:solidFill>
                <a:srgbClr val="990033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990033"/>
                </a:solidFill>
              </a:rPr>
              <a:t>Личное переживание </a:t>
            </a:r>
            <a:r>
              <a:rPr lang="ru-RU" sz="2000" dirty="0" smtClean="0">
                <a:solidFill>
                  <a:srgbClr val="990033"/>
                </a:solidFill>
              </a:rPr>
              <a:t>проблемы: </a:t>
            </a:r>
            <a:r>
              <a:rPr lang="ru-RU" sz="2000" dirty="0">
                <a:solidFill>
                  <a:srgbClr val="990033"/>
                </a:solidFill>
              </a:rPr>
              <a:t>«Мне тоже это не нравится».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990033"/>
                </a:solidFill>
              </a:rPr>
              <a:t>Информирование о путях следования / планах компании.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990033"/>
                </a:solidFill>
              </a:rPr>
              <a:t>Постоянная обратная связь.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990033"/>
                </a:solidFill>
              </a:rPr>
              <a:t>Празднование маленьких побед. </a:t>
            </a:r>
          </a:p>
        </p:txBody>
      </p:sp>
    </p:spTree>
    <p:extLst>
      <p:ext uri="{BB962C8B-B14F-4D97-AF65-F5344CB8AC3E}">
        <p14:creationId xmlns:p14="http://schemas.microsoft.com/office/powerpoint/2010/main" val="1201265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>
            <a:extLst>
              <a:ext uri="{FF2B5EF4-FFF2-40B4-BE49-F238E27FC236}">
                <a16:creationId xmlns="" xmlns:a16="http://schemas.microsoft.com/office/drawing/2014/main" id="{39F0763D-F0DE-3143-9DFE-2FDDC483D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771550"/>
            <a:ext cx="7970341" cy="157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1000"/>
              </a:spcAft>
            </a:pPr>
            <a:endParaRPr lang="ru-RU" dirty="0" smtClean="0">
              <a:solidFill>
                <a:srgbClr val="990033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347615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006699"/>
                </a:solidFill>
                <a:latin typeface="Arial" panose="020B0604020202020204" pitchFamily="34" charset="0"/>
              </a:rPr>
              <a:t>HR-</a:t>
            </a:r>
            <a:r>
              <a:rPr lang="ru-RU" sz="3600" i="1" dirty="0" smtClean="0">
                <a:solidFill>
                  <a:srgbClr val="006699"/>
                </a:solidFill>
                <a:latin typeface="Arial" panose="020B0604020202020204" pitchFamily="34" charset="0"/>
              </a:rPr>
              <a:t>бренд, </a:t>
            </a:r>
            <a:r>
              <a:rPr lang="ru-RU" sz="3600" i="1" dirty="0">
                <a:solidFill>
                  <a:srgbClr val="006699"/>
                </a:solidFill>
                <a:latin typeface="Arial" panose="020B0604020202020204" pitchFamily="34" charset="0"/>
              </a:rPr>
              <a:t>который в кризис ориентирован </a:t>
            </a:r>
            <a:endParaRPr lang="ru-RU" sz="3600" i="1" dirty="0" smtClean="0">
              <a:solidFill>
                <a:srgbClr val="006699"/>
              </a:solidFill>
              <a:latin typeface="Arial" panose="020B0604020202020204" pitchFamily="34" charset="0"/>
            </a:endParaRPr>
          </a:p>
          <a:p>
            <a:r>
              <a:rPr lang="ru-RU" sz="3600" i="1" dirty="0" smtClean="0">
                <a:solidFill>
                  <a:srgbClr val="006699"/>
                </a:solidFill>
                <a:latin typeface="Arial" panose="020B0604020202020204" pitchFamily="34" charset="0"/>
              </a:rPr>
              <a:t>на </a:t>
            </a:r>
            <a:r>
              <a:rPr lang="ru-RU" sz="3600" i="1" dirty="0">
                <a:solidFill>
                  <a:srgbClr val="006699"/>
                </a:solidFill>
                <a:latin typeface="Arial" panose="020B0604020202020204" pitchFamily="34" charset="0"/>
              </a:rPr>
              <a:t>человечность, останется в выигрыше.</a:t>
            </a:r>
            <a:endParaRPr lang="ru-RU" sz="3600" i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75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>
            <a:extLst>
              <a:ext uri="{FF2B5EF4-FFF2-40B4-BE49-F238E27FC236}">
                <a16:creationId xmlns="" xmlns:a16="http://schemas.microsoft.com/office/drawing/2014/main" id="{39F0763D-F0DE-3143-9DFE-2FDDC483D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771550"/>
            <a:ext cx="7970341" cy="157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1000"/>
              </a:spcAft>
            </a:pPr>
            <a:endParaRPr lang="ru-RU" dirty="0" smtClean="0">
              <a:solidFill>
                <a:srgbClr val="990033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2283718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6699"/>
                </a:solidFill>
                <a:latin typeface="Arial" panose="020B0604020202020204" pitchFamily="34" charset="0"/>
              </a:rPr>
              <a:t>Спасибо за внимание! </a:t>
            </a:r>
            <a:endParaRPr lang="ru-RU" sz="4000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0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1043608" y="1707653"/>
            <a:ext cx="7016130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lang="ru-RU" sz="2000" b="1" dirty="0">
                <a:solidFill>
                  <a:srgbClr val="006699"/>
                </a:solidFill>
              </a:rPr>
              <a:t>Способы поддержки HR-бренда </a:t>
            </a:r>
            <a:r>
              <a:rPr lang="ru-RU" sz="2000" b="1" dirty="0" smtClean="0">
                <a:solidFill>
                  <a:srgbClr val="006699"/>
                </a:solidFill>
              </a:rPr>
              <a:t>в </a:t>
            </a:r>
            <a:r>
              <a:rPr lang="ru-RU" sz="2000" b="1" dirty="0">
                <a:solidFill>
                  <a:srgbClr val="006699"/>
                </a:solidFill>
              </a:rPr>
              <a:t>кризис </a:t>
            </a:r>
          </a:p>
          <a:p>
            <a:pPr eaLnBrk="1" hangingPunct="1">
              <a:spcAft>
                <a:spcPts val="1000"/>
              </a:spcAft>
            </a:pPr>
            <a:r>
              <a:rPr lang="ru-RU" sz="2000" b="1" dirty="0" smtClean="0">
                <a:solidFill>
                  <a:srgbClr val="006699"/>
                </a:solidFill>
              </a:rPr>
              <a:t>без </a:t>
            </a:r>
            <a:r>
              <a:rPr lang="ru-RU" sz="2000" b="1" dirty="0">
                <a:solidFill>
                  <a:srgbClr val="006699"/>
                </a:solidFill>
              </a:rPr>
              <a:t>расширения бюджета</a:t>
            </a:r>
            <a:r>
              <a:rPr lang="ru-RU" sz="2000" b="1" dirty="0" smtClean="0">
                <a:solidFill>
                  <a:srgbClr val="006699"/>
                </a:solidFill>
              </a:rPr>
              <a:t>.</a:t>
            </a:r>
          </a:p>
          <a:p>
            <a:pPr eaLnBrk="1" hangingPunct="1">
              <a:spcAft>
                <a:spcPts val="1000"/>
              </a:spcAft>
            </a:pPr>
            <a:endParaRPr lang="ru-RU" altLang="ru-RU" sz="2000" b="1" dirty="0">
              <a:solidFill>
                <a:srgbClr val="0066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990033"/>
                </a:solidFill>
              </a:rPr>
              <a:t>Как избежать негатива в отзывах  при увольнении?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990033"/>
                </a:solidFill>
              </a:rPr>
              <a:t>Как создать позитивное восприятие компании-работодателя для внешней аудитории / потенциальных сотрудников?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990033"/>
                </a:solidFill>
              </a:rPr>
              <a:t>Как укрепить </a:t>
            </a:r>
            <a:r>
              <a:rPr lang="en-US" i="1" dirty="0">
                <a:solidFill>
                  <a:srgbClr val="990033"/>
                </a:solidFill>
              </a:rPr>
              <a:t>HR</a:t>
            </a:r>
            <a:r>
              <a:rPr lang="ru-RU" i="1" dirty="0">
                <a:solidFill>
                  <a:srgbClr val="990033"/>
                </a:solidFill>
              </a:rPr>
              <a:t>-бренд внутри, сплотив коллектив, не давая процветать унынию? </a:t>
            </a:r>
          </a:p>
          <a:p>
            <a:pPr eaLnBrk="1" hangingPunct="1">
              <a:spcAft>
                <a:spcPts val="1000"/>
              </a:spcAft>
            </a:pPr>
            <a:endParaRPr kumimoji="0"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649214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346075" y="1217613"/>
            <a:ext cx="771366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1000"/>
              </a:spcAft>
            </a:pPr>
            <a:endParaRPr lang="ru-RU" altLang="ru-RU" sz="2000" b="1" dirty="0">
              <a:solidFill>
                <a:srgbClr val="006699"/>
              </a:solidFill>
            </a:endParaRPr>
          </a:p>
          <a:p>
            <a:pPr eaLnBrk="1" hangingPunct="1">
              <a:spcAft>
                <a:spcPts val="1000"/>
              </a:spcAft>
            </a:pPr>
            <a:r>
              <a:rPr kumimoji="0" lang="ru-RU" altLang="ru-RU" sz="2000" dirty="0" smtClean="0">
                <a:solidFill>
                  <a:srgbClr val="006699"/>
                </a:solidFill>
              </a:rPr>
              <a:t>Сильный </a:t>
            </a:r>
            <a:r>
              <a:rPr kumimoji="0" lang="en-US" altLang="ru-RU" sz="2000" dirty="0" smtClean="0">
                <a:solidFill>
                  <a:srgbClr val="006699"/>
                </a:solidFill>
              </a:rPr>
              <a:t>HR-</a:t>
            </a:r>
            <a:r>
              <a:rPr kumimoji="0" lang="ru-RU" altLang="ru-RU" sz="2000" dirty="0" smtClean="0">
                <a:solidFill>
                  <a:srgbClr val="006699"/>
                </a:solidFill>
              </a:rPr>
              <a:t>бренд нам  нужен для реализации 3-х «хочу» у сотрудников (действующих и потенциальных)</a:t>
            </a:r>
          </a:p>
          <a:p>
            <a:pPr eaLnBrk="1" hangingPunct="1">
              <a:spcAft>
                <a:spcPts val="1000"/>
              </a:spcAft>
            </a:pPr>
            <a:endParaRPr kumimoji="0" lang="ru-RU" altLang="ru-RU" sz="2000" dirty="0" smtClean="0"/>
          </a:p>
          <a:p>
            <a:pPr marL="457200" indent="-457200" eaLnBrk="1" hangingPunct="1">
              <a:spcAft>
                <a:spcPts val="1000"/>
              </a:spcAft>
              <a:buAutoNum type="arabicPeriod"/>
            </a:pPr>
            <a:r>
              <a:rPr kumimoji="0" lang="ru-RU" altLang="ru-RU" sz="2000" b="1" dirty="0">
                <a:solidFill>
                  <a:srgbClr val="990033"/>
                </a:solidFill>
                <a:cs typeface="Arial" panose="020B0604020202020204" pitchFamily="34" charset="0"/>
              </a:rPr>
              <a:t>«Хочу у вас работать» </a:t>
            </a:r>
            <a:r>
              <a:rPr kumimoji="0" lang="ru-RU" altLang="ru-RU" sz="2000" dirty="0" smtClean="0"/>
              <a:t>(фактор привлечения)</a:t>
            </a:r>
          </a:p>
          <a:p>
            <a:pPr marL="457200" indent="-457200" eaLnBrk="1" hangingPunct="1">
              <a:spcAft>
                <a:spcPts val="1000"/>
              </a:spcAft>
              <a:buAutoNum type="arabicPeriod"/>
            </a:pPr>
            <a:r>
              <a:rPr kumimoji="0" lang="ru-RU" altLang="ru-RU" sz="2000" b="1" dirty="0">
                <a:solidFill>
                  <a:srgbClr val="990033"/>
                </a:solidFill>
                <a:cs typeface="Arial" panose="020B0604020202020204" pitchFamily="34" charset="0"/>
              </a:rPr>
              <a:t>«Хочу остаться у вас работать» </a:t>
            </a:r>
            <a:r>
              <a:rPr kumimoji="0" lang="ru-RU" altLang="ru-RU" sz="2000" dirty="0" smtClean="0"/>
              <a:t>(фактор </a:t>
            </a:r>
            <a:r>
              <a:rPr kumimoji="0" lang="ru-RU" altLang="ru-RU" sz="2000" dirty="0" err="1" smtClean="0"/>
              <a:t>вовлечённости</a:t>
            </a:r>
            <a:r>
              <a:rPr kumimoji="0" lang="ru-RU" altLang="ru-RU" sz="2000" dirty="0" smtClean="0"/>
              <a:t>)</a:t>
            </a:r>
          </a:p>
          <a:p>
            <a:pPr marL="457200" indent="-457200" eaLnBrk="1" hangingPunct="1">
              <a:spcAft>
                <a:spcPts val="1000"/>
              </a:spcAft>
              <a:buAutoNum type="arabicPeriod"/>
            </a:pPr>
            <a:r>
              <a:rPr kumimoji="0" lang="ru-RU" altLang="ru-RU" sz="2000" b="1" dirty="0">
                <a:solidFill>
                  <a:srgbClr val="990033"/>
                </a:solidFill>
                <a:cs typeface="Arial" panose="020B0604020202020204" pitchFamily="34" charset="0"/>
              </a:rPr>
              <a:t>«Хочу работать у вас долгие годы» </a:t>
            </a:r>
            <a:r>
              <a:rPr kumimoji="0" lang="ru-RU" altLang="ru-RU" sz="2000" dirty="0" smtClean="0"/>
              <a:t>(фактор удержания). </a:t>
            </a:r>
          </a:p>
          <a:p>
            <a:pPr eaLnBrk="1" hangingPunct="1">
              <a:spcAft>
                <a:spcPts val="1000"/>
              </a:spcAft>
            </a:pPr>
            <a:endParaRPr kumimoji="0" lang="ru-RU" altLang="ru-RU" sz="2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899592" y="915566"/>
            <a:ext cx="7488832" cy="607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kumimoji="0" lang="ru-RU" altLang="ru-RU" sz="2800" b="1" dirty="0" smtClean="0">
                <a:solidFill>
                  <a:srgbClr val="990033"/>
                </a:solidFill>
                <a:cs typeface="Arial" panose="020B0604020202020204" pitchFamily="34" charset="0"/>
              </a:rPr>
              <a:t>1.«Хочу </a:t>
            </a:r>
            <a:r>
              <a:rPr kumimoji="0" lang="ru-RU" altLang="ru-RU" sz="2800" b="1" dirty="0">
                <a:solidFill>
                  <a:srgbClr val="990033"/>
                </a:solidFill>
                <a:cs typeface="Arial" panose="020B0604020202020204" pitchFamily="34" charset="0"/>
              </a:rPr>
              <a:t>у вас работать</a:t>
            </a:r>
            <a:r>
              <a:rPr kumimoji="0" lang="ru-RU" altLang="ru-RU" sz="2800" b="1" dirty="0" smtClean="0">
                <a:solidFill>
                  <a:srgbClr val="990033"/>
                </a:solidFill>
                <a:cs typeface="Arial" panose="020B0604020202020204" pitchFamily="34" charset="0"/>
              </a:rPr>
              <a:t>»</a:t>
            </a:r>
          </a:p>
          <a:p>
            <a:pPr algn="just" eaLnBrk="1" hangingPunct="1">
              <a:spcAft>
                <a:spcPts val="1000"/>
              </a:spcAft>
            </a:pPr>
            <a:r>
              <a:rPr kumimoji="0" lang="ru-RU" altLang="ru-RU" sz="1350" i="1" dirty="0" smtClean="0">
                <a:cs typeface="Arial" panose="020B0604020202020204" pitchFamily="34" charset="0"/>
              </a:rPr>
              <a:t>Важно </a:t>
            </a:r>
            <a:r>
              <a:rPr kumimoji="0" lang="ru-RU" altLang="ru-RU" sz="1350" i="1" dirty="0" smtClean="0">
                <a:cs typeface="Arial" panose="020B0604020202020204" pitchFamily="34" charset="0"/>
              </a:rPr>
              <a:t>не допустить вероятность публикации негативных отзывов при увольнении и лишних проверок инспекции по труду. Для этого проявляем максимальную заботу и участие при работе с увольняющимися.</a:t>
            </a:r>
          </a:p>
          <a:p>
            <a:pPr marL="285750" indent="-285750" eaLnBrk="1" hangingPunct="1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kumimoji="0" lang="en-US" altLang="ru-RU" sz="1350" dirty="0" smtClean="0">
                <a:cs typeface="Arial" panose="020B0604020202020204" pitchFamily="34" charset="0"/>
              </a:rPr>
              <a:t>Exit –</a:t>
            </a:r>
            <a:r>
              <a:rPr kumimoji="0" lang="ru-RU" altLang="ru-RU" sz="1350" dirty="0" smtClean="0">
                <a:cs typeface="Arial" panose="020B0604020202020204" pitchFamily="34" charset="0"/>
              </a:rPr>
              <a:t> интервью + обратная связь от руководителя и коллег;</a:t>
            </a:r>
          </a:p>
          <a:p>
            <a:pPr marL="285750" indent="-285750" eaLnBrk="1" hangingPunct="1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kumimoji="0" lang="ru-RU" altLang="ru-RU" sz="1350" dirty="0" smtClean="0">
                <a:cs typeface="Arial" panose="020B0604020202020204" pitchFamily="34" charset="0"/>
              </a:rPr>
              <a:t>Рекомендательные письма / готовность дать положительный отзыв о сотруднике;</a:t>
            </a:r>
          </a:p>
          <a:p>
            <a:pPr marL="285750" indent="-285750" eaLnBrk="1" hangingPunct="1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kumimoji="0" lang="ru-RU" altLang="ru-RU" sz="1350" dirty="0" smtClean="0">
                <a:cs typeface="Arial" panose="020B0604020202020204" pitchFamily="34" charset="0"/>
              </a:rPr>
              <a:t>Шаблон резюме / навигация по </a:t>
            </a:r>
            <a:r>
              <a:rPr kumimoji="0" lang="en-US" altLang="ru-RU" sz="1350" dirty="0" smtClean="0">
                <a:cs typeface="Arial" panose="020B0604020202020204" pitchFamily="34" charset="0"/>
              </a:rPr>
              <a:t>job-</a:t>
            </a:r>
            <a:r>
              <a:rPr kumimoji="0" lang="ru-RU" altLang="ru-RU" sz="1350" dirty="0" smtClean="0">
                <a:cs typeface="Arial" panose="020B0604020202020204" pitchFamily="34" charset="0"/>
              </a:rPr>
              <a:t>сайтам/ советы по составлению резюме;</a:t>
            </a:r>
          </a:p>
          <a:p>
            <a:pPr marL="285750" indent="-285750" eaLnBrk="1" hangingPunct="1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kumimoji="0" lang="ru-RU" altLang="ru-RU" sz="1350" dirty="0" smtClean="0">
                <a:cs typeface="Arial" panose="020B0604020202020204" pitchFamily="34" charset="0"/>
              </a:rPr>
              <a:t>Профориентация / беседа о сильных сторонах / возможности рассмотрения смежных вакансий;</a:t>
            </a:r>
          </a:p>
          <a:p>
            <a:pPr marL="285750" indent="-285750" eaLnBrk="1" hangingPunct="1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kumimoji="0" lang="ru-RU" altLang="ru-RU" sz="1350" dirty="0" smtClean="0">
                <a:cs typeface="Arial" panose="020B0604020202020204" pitchFamily="34" charset="0"/>
              </a:rPr>
              <a:t>Подбор вакансий с адресами и телефонами (при массовом увольнении/сокращении);</a:t>
            </a:r>
          </a:p>
          <a:p>
            <a:pPr marL="285750" indent="-285750" eaLnBrk="1" hangingPunct="1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kumimoji="0" lang="ru-RU" altLang="ru-RU" sz="1350" dirty="0" smtClean="0">
                <a:cs typeface="Arial" panose="020B0604020202020204" pitchFamily="34" charset="0"/>
              </a:rPr>
              <a:t>Церемония прощания / корпоративное письмо;</a:t>
            </a:r>
          </a:p>
          <a:p>
            <a:pPr marL="285750" indent="-285750" eaLnBrk="1" hangingPunct="1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kumimoji="0" lang="ru-RU" altLang="ru-RU" sz="1350" dirty="0" smtClean="0">
                <a:cs typeface="Arial" panose="020B0604020202020204" pitchFamily="34" charset="0"/>
              </a:rPr>
              <a:t>Прощальный подарок / грамота;</a:t>
            </a:r>
          </a:p>
          <a:p>
            <a:pPr marL="285750" indent="-285750" eaLnBrk="1" hangingPunct="1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kumimoji="0" lang="ru-RU" altLang="ru-RU" sz="1350" dirty="0" smtClean="0">
                <a:cs typeface="Arial" panose="020B0604020202020204" pitchFamily="34" charset="0"/>
              </a:rPr>
              <a:t>Возможность вернуться в компанию (если она есть). </a:t>
            </a:r>
          </a:p>
          <a:p>
            <a:pPr eaLnBrk="1" hangingPunct="1">
              <a:spcAft>
                <a:spcPts val="1000"/>
              </a:spcAft>
            </a:pPr>
            <a:endParaRPr kumimoji="0" lang="ru-RU" altLang="ru-RU" sz="1400" dirty="0" smtClean="0">
              <a:cs typeface="Arial" panose="020B0604020202020204" pitchFamily="34" charset="0"/>
            </a:endParaRPr>
          </a:p>
          <a:p>
            <a:pPr eaLnBrk="1" hangingPunct="1">
              <a:spcAft>
                <a:spcPts val="1000"/>
              </a:spcAft>
            </a:pPr>
            <a:endParaRPr kumimoji="0" lang="ru-RU" altLang="ru-RU" sz="1600" dirty="0" smtClean="0">
              <a:cs typeface="Arial" panose="020B0604020202020204" pitchFamily="34" charset="0"/>
            </a:endParaRPr>
          </a:p>
          <a:p>
            <a:pPr eaLnBrk="1" hangingPunct="1">
              <a:spcAft>
                <a:spcPts val="1000"/>
              </a:spcAft>
            </a:pPr>
            <a:endParaRPr kumimoji="0" lang="ru-RU" altLang="ru-RU" sz="1600" dirty="0" smtClean="0">
              <a:cs typeface="Arial" panose="020B0604020202020204" pitchFamily="34" charset="0"/>
            </a:endParaRPr>
          </a:p>
          <a:p>
            <a:pPr eaLnBrk="1" hangingPunct="1">
              <a:spcAft>
                <a:spcPts val="1000"/>
              </a:spcAft>
            </a:pPr>
            <a:endParaRPr kumimoji="0" lang="ru-RU" altLang="ru-RU" dirty="0" smtClean="0">
              <a:cs typeface="Arial" panose="020B0604020202020204" pitchFamily="34" charset="0"/>
            </a:endParaRPr>
          </a:p>
          <a:p>
            <a:pPr eaLnBrk="1" hangingPunct="1">
              <a:spcAft>
                <a:spcPts val="1000"/>
              </a:spcAft>
            </a:pPr>
            <a:endParaRPr kumimoji="0" lang="ru-RU" alt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381000" y="1282179"/>
            <a:ext cx="7359352" cy="341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kumimoji="0" lang="ru-RU" altLang="ru-RU" sz="2800" b="1" dirty="0">
                <a:solidFill>
                  <a:srgbClr val="990033"/>
                </a:solidFill>
              </a:rPr>
              <a:t>2. «Хочу остаться у вас работать</a:t>
            </a:r>
            <a:r>
              <a:rPr kumimoji="0" lang="ru-RU" altLang="ru-RU" sz="2800" b="1" dirty="0" smtClean="0">
                <a:solidFill>
                  <a:srgbClr val="990033"/>
                </a:solidFill>
              </a:rPr>
              <a:t>»</a:t>
            </a:r>
            <a:endParaRPr kumimoji="0" lang="ru-RU" altLang="ru-RU" sz="2800" b="1" dirty="0"/>
          </a:p>
          <a:p>
            <a:pPr marL="285750" indent="-285750" algn="just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kumimoji="0" lang="ru-RU" altLang="ru-RU" sz="1350" i="1" dirty="0" smtClean="0">
                <a:cs typeface="Arial" panose="020B0604020202020204" pitchFamily="34" charset="0"/>
              </a:rPr>
              <a:t>Важно, чтобы сотрудник увидел и прочувствовал на себе всё то, о чём ему говорили на собеседовании и при приёме на работу.</a:t>
            </a:r>
          </a:p>
          <a:p>
            <a:pPr algn="just" eaLnBrk="1" hangingPunct="1">
              <a:spcAft>
                <a:spcPts val="1000"/>
              </a:spcAft>
            </a:pPr>
            <a:r>
              <a:rPr kumimoji="0" lang="ru-RU" altLang="ru-RU" sz="1350" i="1" dirty="0" smtClean="0">
                <a:cs typeface="Arial" panose="020B0604020202020204" pitchFamily="34" charset="0"/>
              </a:rPr>
              <a:t>А) Прозрачность выплат зарплаты в установленном порядке, в оговорённом размере. </a:t>
            </a:r>
          </a:p>
          <a:p>
            <a:pPr algn="just" eaLnBrk="1" hangingPunct="1">
              <a:spcAft>
                <a:spcPts val="1000"/>
              </a:spcAft>
            </a:pPr>
            <a:r>
              <a:rPr kumimoji="0" lang="ru-RU" altLang="ru-RU" sz="1350" i="1" dirty="0" smtClean="0">
                <a:cs typeface="Arial" panose="020B0604020202020204" pitchFamily="34" charset="0"/>
              </a:rPr>
              <a:t>Б) Условия труда (в соответствии с договорённостями).</a:t>
            </a:r>
          </a:p>
          <a:p>
            <a:pPr algn="just" eaLnBrk="1" hangingPunct="1">
              <a:spcAft>
                <a:spcPts val="1000"/>
              </a:spcAft>
            </a:pPr>
            <a:r>
              <a:rPr kumimoji="0" lang="ru-RU" altLang="ru-RU" sz="1350" i="1" dirty="0" smtClean="0">
                <a:cs typeface="Arial" panose="020B0604020202020204" pitchFamily="34" charset="0"/>
              </a:rPr>
              <a:t>В) Наставник / кто-то, вводящий в курс дела / Руководитель.</a:t>
            </a:r>
          </a:p>
          <a:p>
            <a:pPr algn="just" eaLnBrk="1" hangingPunct="1">
              <a:spcAft>
                <a:spcPts val="1000"/>
              </a:spcAft>
            </a:pPr>
            <a:r>
              <a:rPr kumimoji="0" lang="ru-RU" altLang="ru-RU" sz="1350" i="1" dirty="0" smtClean="0">
                <a:cs typeface="Arial" panose="020B0604020202020204" pitchFamily="34" charset="0"/>
              </a:rPr>
              <a:t>Г) Здоровая психологическая атмосфера                    «Хороший коллектив»</a:t>
            </a:r>
          </a:p>
          <a:p>
            <a:pPr algn="just" eaLnBrk="1" hangingPunct="1">
              <a:spcAft>
                <a:spcPts val="1000"/>
              </a:spcAft>
            </a:pPr>
            <a:r>
              <a:rPr kumimoji="0" lang="ru-RU" altLang="ru-RU" sz="1350" i="1" dirty="0" smtClean="0">
                <a:cs typeface="Arial" panose="020B0604020202020204" pitchFamily="34" charset="0"/>
              </a:rPr>
              <a:t>Д) Корпоративная культура </a:t>
            </a:r>
          </a:p>
          <a:p>
            <a:pPr algn="just" eaLnBrk="1" hangingPunct="1">
              <a:spcAft>
                <a:spcPts val="1000"/>
              </a:spcAft>
            </a:pPr>
            <a:endParaRPr kumimoji="0" lang="ru-RU" altLang="ru-RU" sz="1350" i="1" dirty="0" smtClean="0">
              <a:cs typeface="Arial" panose="020B0604020202020204" pitchFamily="34" charset="0"/>
            </a:endParaRPr>
          </a:p>
          <a:p>
            <a:pPr marL="285750" indent="-285750" algn="just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endParaRPr kumimoji="0" lang="ru-RU" altLang="ru-RU" sz="1350" i="1" dirty="0" smtClean="0">
              <a:cs typeface="Arial" panose="020B0604020202020204" pitchFamily="34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3563888" y="3435846"/>
            <a:ext cx="443480" cy="50405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>
            <a:extLst>
              <a:ext uri="{FF2B5EF4-FFF2-40B4-BE49-F238E27FC236}">
                <a16:creationId xmlns="" xmlns:a16="http://schemas.microsoft.com/office/drawing/2014/main" id="{72048BCE-D08C-FD4A-90F4-869BF5C37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843558"/>
            <a:ext cx="6181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kumimoji="0" lang="ru-RU" altLang="ru-RU" sz="2800" b="1" dirty="0">
                <a:solidFill>
                  <a:srgbClr val="990033"/>
                </a:solidFill>
              </a:rPr>
              <a:t>3</a:t>
            </a:r>
            <a:r>
              <a:rPr kumimoji="0" lang="ru-RU" altLang="ru-RU" sz="2800" b="1" dirty="0" smtClean="0">
                <a:solidFill>
                  <a:srgbClr val="990033"/>
                </a:solidFill>
              </a:rPr>
              <a:t>. «Хочу у </a:t>
            </a:r>
            <a:r>
              <a:rPr kumimoji="0" lang="ru-RU" altLang="ru-RU" sz="2800" b="1" dirty="0">
                <a:solidFill>
                  <a:srgbClr val="990033"/>
                </a:solidFill>
              </a:rPr>
              <a:t>вас </a:t>
            </a:r>
            <a:r>
              <a:rPr kumimoji="0" lang="ru-RU" altLang="ru-RU" sz="2800" b="1" dirty="0" smtClean="0">
                <a:solidFill>
                  <a:srgbClr val="990033"/>
                </a:solidFill>
              </a:rPr>
              <a:t>работать долгие годы»</a:t>
            </a:r>
            <a:endParaRPr kumimoji="0" lang="ru-RU" altLang="ru-RU" sz="2800" b="1" dirty="0"/>
          </a:p>
        </p:txBody>
      </p:sp>
      <p:pic>
        <p:nvPicPr>
          <p:cNvPr id="5" name="Рисунок 4" descr="Что мотивирует сотрудников хорошо работать: результаты опрос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9622"/>
            <a:ext cx="6120680" cy="3312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9F0763D-F0DE-3143-9DFE-2FDDC483D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1235075"/>
            <a:ext cx="7713663" cy="47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kumimoji="0" lang="ru-RU" sz="2800" b="1" dirty="0">
                <a:solidFill>
                  <a:srgbClr val="0066CC"/>
                </a:solidFill>
              </a:rPr>
              <a:t>На что мы можем повлиять:</a:t>
            </a:r>
            <a:endParaRPr kumimoji="0" lang="ru-RU" altLang="ru-RU" sz="2800" b="1" dirty="0">
              <a:solidFill>
                <a:srgbClr val="0066CC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Возможности карьерного роста и развития.</a:t>
            </a:r>
            <a:endParaRPr lang="ru-RU" sz="2000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Похвала и признание результатов начальством и коллегами.</a:t>
            </a:r>
            <a:endParaRPr lang="ru-RU" sz="2000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Профессионализм коллег.</a:t>
            </a:r>
            <a:endParaRPr lang="ru-RU" sz="2000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Репутация компании.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Бесплатное обучение.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Корпоративные мероприятия.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Другое (адекватное руководство, дружный коллектив, творчество</a:t>
            </a:r>
            <a:r>
              <a:rPr lang="ru-RU" dirty="0" smtClean="0"/>
              <a:t>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06048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>
            <a:extLst>
              <a:ext uri="{FF2B5EF4-FFF2-40B4-BE49-F238E27FC236}">
                <a16:creationId xmlns="" xmlns:a16="http://schemas.microsoft.com/office/drawing/2014/main" id="{39F0763D-F0DE-3143-9DFE-2FDDC483D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1235075"/>
            <a:ext cx="7713663" cy="369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kumimoji="0" lang="ru-RU" altLang="ru-RU" sz="2800" b="1" dirty="0">
                <a:solidFill>
                  <a:srgbClr val="0066CC"/>
                </a:solidFill>
              </a:rPr>
              <a:t>Бюджетные решения в кризис:</a:t>
            </a:r>
            <a:r>
              <a:rPr kumimoji="0" lang="ru-RU" altLang="ru-RU" sz="3600" b="1" dirty="0">
                <a:solidFill>
                  <a:srgbClr val="0066CC"/>
                </a:solidFill>
              </a:rPr>
              <a:t> </a:t>
            </a:r>
          </a:p>
          <a:p>
            <a:pPr marL="457200" indent="-457200">
              <a:spcAft>
                <a:spcPts val="600"/>
              </a:spcAft>
              <a:buClr>
                <a:srgbClr val="990033"/>
              </a:buClr>
              <a:buFont typeface="Wingdings" pitchFamily="2" charset="2"/>
              <a:buChar char="ü"/>
            </a:pPr>
            <a:r>
              <a:rPr lang="ru-RU" sz="2000" dirty="0"/>
              <a:t>Внутреннее обучение и карьерные планы.</a:t>
            </a:r>
          </a:p>
          <a:p>
            <a:pPr marL="457200" indent="-457200">
              <a:spcAft>
                <a:spcPts val="600"/>
              </a:spcAft>
              <a:buClr>
                <a:srgbClr val="990033"/>
              </a:buClr>
              <a:buFont typeface="Wingdings" pitchFamily="2" charset="2"/>
              <a:buChar char="ü"/>
            </a:pPr>
            <a:r>
              <a:rPr lang="ru-RU" sz="2000" dirty="0"/>
              <a:t>Общая стратегия руководителей по психологической поддержке </a:t>
            </a:r>
            <a:r>
              <a:rPr lang="ru-RU" sz="2000" dirty="0" smtClean="0"/>
              <a:t>сотрудников.</a:t>
            </a:r>
          </a:p>
          <a:p>
            <a:pPr marL="457200" indent="-457200">
              <a:spcAft>
                <a:spcPts val="600"/>
              </a:spcAft>
              <a:buClr>
                <a:srgbClr val="990033"/>
              </a:buClr>
              <a:buFont typeface="Wingdings" pitchFamily="2" charset="2"/>
              <a:buChar char="ü"/>
            </a:pPr>
            <a:r>
              <a:rPr lang="ru-RU" sz="2000" dirty="0" smtClean="0"/>
              <a:t>Отсутствие </a:t>
            </a:r>
            <a:r>
              <a:rPr lang="ru-RU" sz="2000" dirty="0"/>
              <a:t>(новых) негативных </a:t>
            </a:r>
            <a:r>
              <a:rPr lang="ru-RU" sz="2000" dirty="0" smtClean="0"/>
              <a:t>отзывов / позитивная репутация.</a:t>
            </a:r>
            <a:endParaRPr lang="ru-RU" sz="2000" dirty="0"/>
          </a:p>
          <a:p>
            <a:pPr marL="457200" indent="-457200">
              <a:spcAft>
                <a:spcPts val="600"/>
              </a:spcAft>
              <a:buClr>
                <a:srgbClr val="990033"/>
              </a:buClr>
              <a:buFont typeface="Wingdings" pitchFamily="2" charset="2"/>
              <a:buChar char="ü"/>
            </a:pPr>
            <a:r>
              <a:rPr lang="ru-RU" sz="2000" dirty="0"/>
              <a:t>Корпоративные мероприятия в рамках бюджета.</a:t>
            </a:r>
          </a:p>
          <a:p>
            <a:pPr marL="457200" indent="-457200">
              <a:spcAft>
                <a:spcPts val="600"/>
              </a:spcAft>
              <a:buClr>
                <a:srgbClr val="990033"/>
              </a:buClr>
              <a:buFont typeface="Wingdings" pitchFamily="2" charset="2"/>
              <a:buChar char="ü"/>
            </a:pPr>
            <a:r>
              <a:rPr lang="ru-RU" sz="2000" dirty="0"/>
              <a:t>Мероприятия, </a:t>
            </a:r>
            <a:r>
              <a:rPr lang="ru-RU" sz="2000" dirty="0" smtClean="0"/>
              <a:t>сплачивающие </a:t>
            </a:r>
            <a:r>
              <a:rPr lang="ru-RU" sz="2000" dirty="0"/>
              <a:t>коллектив.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23268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>
            <a:extLst>
              <a:ext uri="{FF2B5EF4-FFF2-40B4-BE49-F238E27FC236}">
                <a16:creationId xmlns="" xmlns:a16="http://schemas.microsoft.com/office/drawing/2014/main" id="{39F0763D-F0DE-3143-9DFE-2FDDC483D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699542"/>
            <a:ext cx="7970341" cy="608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lang="ru-RU" sz="2400" b="1" dirty="0" smtClean="0">
                <a:solidFill>
                  <a:srgbClr val="0066CC"/>
                </a:solidFill>
              </a:rPr>
              <a:t>Социально-ответственная компания</a:t>
            </a:r>
          </a:p>
          <a:p>
            <a:pPr eaLnBrk="1" hangingPunct="1">
              <a:spcAft>
                <a:spcPts val="1000"/>
              </a:spcAft>
            </a:pPr>
            <a:r>
              <a:rPr lang="ru-RU" sz="2400" dirty="0" smtClean="0">
                <a:solidFill>
                  <a:srgbClr val="0066CC"/>
                </a:solidFill>
              </a:rPr>
              <a:t>- компания, которая уверена в своём будущем. </a:t>
            </a:r>
          </a:p>
          <a:p>
            <a:pPr eaLnBrk="1" hangingPunct="1">
              <a:spcAft>
                <a:spcPts val="1000"/>
              </a:spcAft>
            </a:pPr>
            <a:r>
              <a:rPr lang="ru-RU" dirty="0" smtClean="0">
                <a:solidFill>
                  <a:srgbClr val="990033"/>
                </a:solidFill>
              </a:rPr>
              <a:t>Участие в благотворительности – коллективное мероприятие компании, которое позитивно влияет на </a:t>
            </a:r>
            <a:r>
              <a:rPr lang="en-US" dirty="0" smtClean="0">
                <a:solidFill>
                  <a:srgbClr val="990033"/>
                </a:solidFill>
              </a:rPr>
              <a:t>HR-</a:t>
            </a:r>
            <a:r>
              <a:rPr lang="ru-RU" dirty="0" smtClean="0">
                <a:solidFill>
                  <a:srgbClr val="990033"/>
                </a:solidFill>
              </a:rPr>
              <a:t>бренд.</a:t>
            </a:r>
          </a:p>
          <a:p>
            <a:pPr marL="285750" indent="-285750" eaLnBrk="1" hangingPunct="1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/>
              <a:t>Детские дома</a:t>
            </a:r>
          </a:p>
          <a:p>
            <a:pPr marL="285750" indent="-285750" eaLnBrk="1" hangingPunct="1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Дома престарелых</a:t>
            </a:r>
          </a:p>
          <a:p>
            <a:pPr marL="285750" indent="-285750" eaLnBrk="1" hangingPunct="1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Больницы</a:t>
            </a:r>
          </a:p>
          <a:p>
            <a:pPr marL="285750" indent="-285750" eaLnBrk="1" hangingPunct="1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Фонды защиты животных </a:t>
            </a:r>
          </a:p>
          <a:p>
            <a:pPr marL="285750" indent="-285750" eaLnBrk="1" hangingPunct="1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 err="1" smtClean="0"/>
              <a:t>Онкоцентры</a:t>
            </a:r>
            <a:endParaRPr lang="ru-RU" dirty="0" smtClean="0"/>
          </a:p>
          <a:p>
            <a:pPr marL="285750" indent="-285750" eaLnBrk="1" hangingPunct="1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Экологические фонды</a:t>
            </a:r>
          </a:p>
          <a:p>
            <a:pPr marL="285750" indent="-285750" eaLnBrk="1" hangingPunct="1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Донорские дни</a:t>
            </a:r>
          </a:p>
          <a:p>
            <a:pPr eaLnBrk="1" hangingPunct="1">
              <a:spcAft>
                <a:spcPts val="1000"/>
              </a:spcAft>
            </a:pPr>
            <a:endParaRPr lang="ru-RU" dirty="0" smtClean="0">
              <a:solidFill>
                <a:srgbClr val="990033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/>
          </a:p>
        </p:txBody>
      </p:sp>
      <p:pic>
        <p:nvPicPr>
          <p:cNvPr id="4" name="Picture 2" descr="https://sun9-22.userapi.com/c9734/u132315936/145776743/z_7b9c6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55726"/>
            <a:ext cx="3665179" cy="244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097713"/>
      </p:ext>
    </p:extLst>
  </p:cSld>
  <p:clrMapOvr>
    <a:masterClrMapping/>
  </p:clrMapOvr>
</p:sld>
</file>

<file path=ppt/theme/theme1.xml><?xml version="1.0" encoding="utf-8"?>
<a:theme xmlns:a="http://schemas.openxmlformats.org/drawingml/2006/main" name="shfd_videolessons_23 01 18">
  <a:themeElements>
    <a:clrScheme name="Пользовательские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shfd_videolessons_23 01 18.thmx</Template>
  <TotalTime>6135</TotalTime>
  <Words>650</Words>
  <Application>Microsoft Office PowerPoint</Application>
  <PresentationFormat>Экран (16:9)</PresentationFormat>
  <Paragraphs>119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shfd_videolessons_23 01 18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Эксклюзив от ФНС:  как заполнять счета-фактуры  и регистры учета после 1 октября</dc:title>
  <dc:creator>User</dc:creator>
  <cp:lastModifiedBy>Надежда</cp:lastModifiedBy>
  <cp:revision>244</cp:revision>
  <dcterms:created xsi:type="dcterms:W3CDTF">2018-01-12T10:39:47Z</dcterms:created>
  <dcterms:modified xsi:type="dcterms:W3CDTF">2020-12-08T09:59:38Z</dcterms:modified>
</cp:coreProperties>
</file>